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6"/>
  </p:notesMasterIdLst>
  <p:sldIdLst>
    <p:sldId id="256" r:id="rId2"/>
    <p:sldId id="257" r:id="rId3"/>
    <p:sldId id="284" r:id="rId4"/>
    <p:sldId id="261" r:id="rId5"/>
    <p:sldId id="262" r:id="rId6"/>
    <p:sldId id="283" r:id="rId7"/>
    <p:sldId id="269" r:id="rId8"/>
    <p:sldId id="275" r:id="rId9"/>
    <p:sldId id="279" r:id="rId10"/>
    <p:sldId id="289" r:id="rId11"/>
    <p:sldId id="285" r:id="rId12"/>
    <p:sldId id="287" r:id="rId13"/>
    <p:sldId id="286" r:id="rId14"/>
    <p:sldId id="268" r:id="rId1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FF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41" autoAdjust="0"/>
    <p:restoredTop sz="94533" autoAdjust="0"/>
  </p:normalViewPr>
  <p:slideViewPr>
    <p:cSldViewPr>
      <p:cViewPr varScale="1">
        <p:scale>
          <a:sx n="69" d="100"/>
          <a:sy n="69" d="100"/>
        </p:scale>
        <p:origin x="-1422" y="-2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5415A8-C44E-40E0-9B96-8CDB67B6E37E}" type="datetimeFigureOut">
              <a:rPr lang="fr-FR" smtClean="0"/>
              <a:pPr/>
              <a:t>06/11/2014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A991EE-22E9-4385-BED1-B257E40D604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5074299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2048C-3DD1-40C3-9B0C-43186AACEAB1}" type="datetimeFigureOut">
              <a:rPr lang="fr-FR" smtClean="0"/>
              <a:pPr/>
              <a:t>06/11/2014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D1F51-AB18-4F70-907C-F4B7F7770F1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2048C-3DD1-40C3-9B0C-43186AACEAB1}" type="datetimeFigureOut">
              <a:rPr lang="fr-FR" smtClean="0"/>
              <a:pPr/>
              <a:t>06/11/2014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D1F51-AB18-4F70-907C-F4B7F7770F1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2048C-3DD1-40C3-9B0C-43186AACEAB1}" type="datetimeFigureOut">
              <a:rPr lang="fr-FR" smtClean="0"/>
              <a:pPr/>
              <a:t>06/11/2014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D1F51-AB18-4F70-907C-F4B7F7770F1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2048C-3DD1-40C3-9B0C-43186AACEAB1}" type="datetimeFigureOut">
              <a:rPr lang="fr-FR" smtClean="0"/>
              <a:pPr/>
              <a:t>06/11/2014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D1F51-AB18-4F70-907C-F4B7F7770F1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2048C-3DD1-40C3-9B0C-43186AACEAB1}" type="datetimeFigureOut">
              <a:rPr lang="fr-FR" smtClean="0"/>
              <a:pPr/>
              <a:t>06/11/2014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D1F51-AB18-4F70-907C-F4B7F7770F1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2048C-3DD1-40C3-9B0C-43186AACEAB1}" type="datetimeFigureOut">
              <a:rPr lang="fr-FR" smtClean="0"/>
              <a:pPr/>
              <a:t>06/11/2014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D1F51-AB18-4F70-907C-F4B7F7770F1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2048C-3DD1-40C3-9B0C-43186AACEAB1}" type="datetimeFigureOut">
              <a:rPr lang="fr-FR" smtClean="0"/>
              <a:pPr/>
              <a:t>06/11/2014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D1F51-AB18-4F70-907C-F4B7F7770F1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2048C-3DD1-40C3-9B0C-43186AACEAB1}" type="datetimeFigureOut">
              <a:rPr lang="fr-FR" smtClean="0"/>
              <a:pPr/>
              <a:t>06/11/2014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D1F51-AB18-4F70-907C-F4B7F7770F1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2048C-3DD1-40C3-9B0C-43186AACEAB1}" type="datetimeFigureOut">
              <a:rPr lang="fr-FR" smtClean="0"/>
              <a:pPr/>
              <a:t>06/11/2014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D1F51-AB18-4F70-907C-F4B7F7770F1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2048C-3DD1-40C3-9B0C-43186AACEAB1}" type="datetimeFigureOut">
              <a:rPr lang="fr-FR" smtClean="0"/>
              <a:pPr/>
              <a:t>06/11/2014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D1F51-AB18-4F70-907C-F4B7F7770F1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2048C-3DD1-40C3-9B0C-43186AACEAB1}" type="datetimeFigureOut">
              <a:rPr lang="fr-FR" smtClean="0"/>
              <a:pPr/>
              <a:t>06/11/2014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0AD1F51-AB18-4F70-907C-F4B7F7770F12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C42048C-3DD1-40C3-9B0C-43186AACEAB1}" type="datetimeFigureOut">
              <a:rPr lang="fr-FR" smtClean="0"/>
              <a:pPr/>
              <a:t>06/11/2014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0AD1F51-AB18-4F70-907C-F4B7F7770F12}" type="slidenum">
              <a:rPr lang="fr-FR" smtClean="0"/>
              <a:pPr/>
              <a:t>‹N°›</a:t>
            </a:fld>
            <a:endParaRPr lang="fr-FR"/>
          </a:p>
        </p:txBody>
      </p:sp>
      <p:grpSp>
        <p:nvGrpSpPr>
          <p:cNvPr id="2" name="Grou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51177_1184838909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57422" y="1857364"/>
            <a:ext cx="4383096" cy="27739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214678" y="214290"/>
            <a:ext cx="3445554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 rtl="1"/>
            <a:r>
              <a:rPr lang="ar-DZ" sz="3200" dirty="0" smtClean="0">
                <a:solidFill>
                  <a:schemeClr val="bg2"/>
                </a:solidFill>
                <a:cs typeface="AL-Mateen" pitchFamily="2" charset="-78"/>
              </a:rPr>
              <a:t>آليات العمل </a:t>
            </a:r>
            <a:endParaRPr lang="fr-FR" sz="3200" dirty="0">
              <a:solidFill>
                <a:schemeClr val="bg2"/>
              </a:solidFill>
              <a:cs typeface="AL-Mateen" pitchFamily="2" charset="-78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467544" y="1052736"/>
            <a:ext cx="80724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buFont typeface="Wingdings" pitchFamily="2" charset="2"/>
              <a:buChar char="q"/>
            </a:pPr>
            <a:r>
              <a:rPr lang="ar-DZ" sz="2400" dirty="0" smtClean="0">
                <a:latin typeface="ae_AlMateen" pitchFamily="18" charset="-78"/>
                <a:cs typeface="ae_AlMateen" pitchFamily="18" charset="-78"/>
              </a:rPr>
              <a:t>يتكفل كل </a:t>
            </a:r>
            <a:r>
              <a:rPr lang="ar-DZ" sz="2400" dirty="0" smtClean="0">
                <a:solidFill>
                  <a:srgbClr val="FFFF00"/>
                </a:solidFill>
                <a:latin typeface="ae_AlMateen" pitchFamily="18" charset="-78"/>
                <a:cs typeface="ae_AlMateen" pitchFamily="18" charset="-78"/>
              </a:rPr>
              <a:t>منسق</a:t>
            </a:r>
            <a:r>
              <a:rPr lang="ar-DZ" sz="2400" dirty="0" smtClean="0">
                <a:latin typeface="ae_AlMateen" pitchFamily="18" charset="-78"/>
                <a:cs typeface="ae_AlMateen" pitchFamily="18" charset="-78"/>
              </a:rPr>
              <a:t> بالتشاور مع أعضاء اللجنة بإعداد </a:t>
            </a:r>
            <a:r>
              <a:rPr lang="ar-DZ" sz="2400" dirty="0" err="1" smtClean="0">
                <a:latin typeface="ae_AlMateen" pitchFamily="18" charset="-78"/>
                <a:cs typeface="ae_AlMateen" pitchFamily="18" charset="-78"/>
              </a:rPr>
              <a:t>رزنامة</a:t>
            </a:r>
            <a:r>
              <a:rPr lang="ar-DZ" sz="2400" dirty="0" smtClean="0">
                <a:latin typeface="ae_AlMateen" pitchFamily="18" charset="-78"/>
                <a:cs typeface="ae_AlMateen" pitchFamily="18" charset="-78"/>
              </a:rPr>
              <a:t> النشاطات </a:t>
            </a:r>
            <a:r>
              <a:rPr lang="ar-DZ" sz="2400" dirty="0" smtClean="0">
                <a:latin typeface="ae_AlMateen" pitchFamily="18" charset="-78"/>
                <a:cs typeface="ae_AlMateen" pitchFamily="18" charset="-78"/>
              </a:rPr>
              <a:t>السنوية </a:t>
            </a:r>
            <a:r>
              <a:rPr lang="ar-DZ" sz="2400" dirty="0" smtClean="0">
                <a:latin typeface="ae_AlMateen" pitchFamily="18" charset="-78"/>
                <a:cs typeface="ae_AlMateen" pitchFamily="18" charset="-78"/>
              </a:rPr>
              <a:t>للجنة </a:t>
            </a:r>
            <a:r>
              <a:rPr lang="ar-DZ" sz="2400" dirty="0" smtClean="0">
                <a:latin typeface="ae_AlMateen" pitchFamily="18" charset="-78"/>
                <a:cs typeface="ae_AlMateen" pitchFamily="18" charset="-78"/>
              </a:rPr>
              <a:t>البيداغوجية الولائية وتبليغها إلى المفتشية العامة للبيداغوجيا </a:t>
            </a:r>
            <a:endParaRPr lang="fr-FR" sz="2400" dirty="0">
              <a:latin typeface="ae_AlMateen" pitchFamily="18" charset="-78"/>
              <a:cs typeface="ae_AlMateen" pitchFamily="18" charset="-78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467544" y="1916832"/>
            <a:ext cx="8072494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buFont typeface="Wingdings" pitchFamily="2" charset="2"/>
              <a:buChar char="q"/>
            </a:pPr>
            <a:r>
              <a:rPr lang="ar-DZ" sz="2400" dirty="0" smtClean="0">
                <a:latin typeface="ae_AlMateen" pitchFamily="18" charset="-78"/>
                <a:cs typeface="ae_AlMateen" pitchFamily="18" charset="-78"/>
              </a:rPr>
              <a:t>ترفع كل اللجنة البيداغوجية إلى المفتشية العامة للبيداغوجيا سنويا </a:t>
            </a:r>
            <a:r>
              <a:rPr lang="ar-DZ" sz="2400" dirty="0" smtClean="0">
                <a:solidFill>
                  <a:srgbClr val="FFFF00"/>
                </a:solidFill>
                <a:latin typeface="ae_AlMateen" pitchFamily="18" charset="-78"/>
                <a:cs typeface="ae_AlMateen" pitchFamily="18" charset="-78"/>
              </a:rPr>
              <a:t>ثلاثة </a:t>
            </a:r>
            <a:endParaRPr lang="ar-DZ" sz="2400" dirty="0" smtClean="0">
              <a:latin typeface="ae_AlMateen" pitchFamily="18" charset="-78"/>
              <a:cs typeface="ae_AlMateen" pitchFamily="18" charset="-78"/>
            </a:endParaRPr>
          </a:p>
          <a:p>
            <a:pPr algn="r" rtl="1"/>
            <a:r>
              <a:rPr lang="ar-DZ" sz="2400" dirty="0" smtClean="0">
                <a:latin typeface="ae_AlMateen" pitchFamily="18" charset="-78"/>
                <a:cs typeface="ae_AlMateen" pitchFamily="18" charset="-78"/>
              </a:rPr>
              <a:t>       تقارير في الآجال الآتية: </a:t>
            </a:r>
          </a:p>
          <a:p>
            <a:pPr algn="r" rtl="1"/>
            <a:r>
              <a:rPr lang="ar-DZ" sz="2400" dirty="0" smtClean="0">
                <a:latin typeface="ae_AlMateen" pitchFamily="18" charset="-78"/>
                <a:cs typeface="ae_AlMateen" pitchFamily="18" charset="-78"/>
              </a:rPr>
              <a:t>        * الأول: قبل </a:t>
            </a:r>
            <a:r>
              <a:rPr lang="ar-DZ" b="1" dirty="0" smtClean="0">
                <a:latin typeface="ae_AlMateen" pitchFamily="18" charset="-78"/>
                <a:cs typeface="ae_AlMateen" pitchFamily="18" charset="-78"/>
              </a:rPr>
              <a:t>15</a:t>
            </a:r>
            <a:r>
              <a:rPr lang="ar-DZ" sz="2400" dirty="0" smtClean="0">
                <a:latin typeface="ae_AlMateen" pitchFamily="18" charset="-78"/>
                <a:cs typeface="ae_AlMateen" pitchFamily="18" charset="-78"/>
              </a:rPr>
              <a:t>ديسمبر </a:t>
            </a:r>
            <a:r>
              <a:rPr lang="ar-DZ" b="1" dirty="0" smtClean="0">
                <a:latin typeface="ae_AlMateen" pitchFamily="18" charset="-78"/>
                <a:cs typeface="ae_AlMateen" pitchFamily="18" charset="-78"/>
              </a:rPr>
              <a:t>2010</a:t>
            </a:r>
            <a:r>
              <a:rPr lang="ar-DZ" sz="2400" dirty="0" smtClean="0">
                <a:latin typeface="ae_AlMateen" pitchFamily="18" charset="-78"/>
                <a:cs typeface="ae_AlMateen" pitchFamily="18" charset="-78"/>
              </a:rPr>
              <a:t> ؟؟؟؟</a:t>
            </a:r>
          </a:p>
          <a:p>
            <a:pPr algn="r" rtl="1"/>
            <a:r>
              <a:rPr lang="ar-DZ" sz="2400" dirty="0" smtClean="0">
                <a:latin typeface="ae_AlMateen" pitchFamily="18" charset="-78"/>
                <a:cs typeface="ae_AlMateen" pitchFamily="18" charset="-78"/>
              </a:rPr>
              <a:t>        * </a:t>
            </a:r>
            <a:r>
              <a:rPr lang="ar-DZ" sz="2400" dirty="0" smtClean="0">
                <a:latin typeface="ae_AlMateen" pitchFamily="18" charset="-78"/>
                <a:cs typeface="ae_AlMateen" pitchFamily="18" charset="-78"/>
              </a:rPr>
              <a:t>الثاني: قبل </a:t>
            </a:r>
            <a:r>
              <a:rPr lang="ar-DZ" b="1" dirty="0" smtClean="0">
                <a:latin typeface="ae_AlMateen" pitchFamily="18" charset="-78"/>
                <a:cs typeface="ae_AlMateen" pitchFamily="18" charset="-78"/>
              </a:rPr>
              <a:t>15</a:t>
            </a:r>
            <a:r>
              <a:rPr lang="ar-DZ" sz="2400" dirty="0" smtClean="0">
                <a:latin typeface="ae_AlMateen" pitchFamily="18" charset="-78"/>
                <a:cs typeface="ae_AlMateen" pitchFamily="18" charset="-78"/>
              </a:rPr>
              <a:t> جانفي </a:t>
            </a:r>
            <a:r>
              <a:rPr lang="ar-DZ" b="1" dirty="0" smtClean="0">
                <a:latin typeface="ae_AlMateen" pitchFamily="18" charset="-78"/>
                <a:cs typeface="ae_AlMateen" pitchFamily="18" charset="-78"/>
              </a:rPr>
              <a:t>2011</a:t>
            </a:r>
            <a:r>
              <a:rPr lang="ar-DZ" sz="2400" dirty="0" smtClean="0">
                <a:latin typeface="ae_AlMateen" pitchFamily="18" charset="-78"/>
                <a:cs typeface="ae_AlMateen" pitchFamily="18" charset="-78"/>
              </a:rPr>
              <a:t> ؟؟؟؟</a:t>
            </a:r>
          </a:p>
          <a:p>
            <a:pPr algn="r" rtl="1"/>
            <a:r>
              <a:rPr lang="ar-DZ" sz="2400" dirty="0" smtClean="0">
                <a:latin typeface="ae_AlMateen" pitchFamily="18" charset="-78"/>
                <a:cs typeface="ae_AlMateen" pitchFamily="18" charset="-78"/>
              </a:rPr>
              <a:t>        * الثالث: قبل </a:t>
            </a:r>
            <a:r>
              <a:rPr lang="ar-DZ" b="1" dirty="0" smtClean="0">
                <a:latin typeface="ae_AlMateen" pitchFamily="18" charset="-78"/>
                <a:cs typeface="ae_AlMateen" pitchFamily="18" charset="-78"/>
              </a:rPr>
              <a:t>15</a:t>
            </a:r>
            <a:r>
              <a:rPr lang="ar-DZ" sz="2400" dirty="0" smtClean="0">
                <a:latin typeface="ae_AlMateen" pitchFamily="18" charset="-78"/>
                <a:cs typeface="ae_AlMateen" pitchFamily="18" charset="-78"/>
              </a:rPr>
              <a:t> </a:t>
            </a:r>
            <a:r>
              <a:rPr lang="ar-DZ" sz="2400" dirty="0" err="1" smtClean="0">
                <a:latin typeface="ae_AlMateen" pitchFamily="18" charset="-78"/>
                <a:cs typeface="ae_AlMateen" pitchFamily="18" charset="-78"/>
              </a:rPr>
              <a:t>ماي</a:t>
            </a:r>
            <a:r>
              <a:rPr lang="ar-DZ" sz="2400" dirty="0" smtClean="0">
                <a:latin typeface="ae_AlMateen" pitchFamily="18" charset="-78"/>
                <a:cs typeface="ae_AlMateen" pitchFamily="18" charset="-78"/>
              </a:rPr>
              <a:t> </a:t>
            </a:r>
            <a:r>
              <a:rPr lang="ar-DZ" b="1" dirty="0" smtClean="0">
                <a:latin typeface="ae_AlMateen" pitchFamily="18" charset="-78"/>
                <a:cs typeface="ae_AlMateen" pitchFamily="18" charset="-78"/>
              </a:rPr>
              <a:t>2011 </a:t>
            </a:r>
            <a:r>
              <a:rPr lang="ar-DZ" sz="2400" dirty="0" smtClean="0">
                <a:latin typeface="ae_AlMateen" pitchFamily="18" charset="-78"/>
                <a:cs typeface="ae_AlMateen" pitchFamily="18" charset="-78"/>
              </a:rPr>
              <a:t>؟؟؟؟</a:t>
            </a:r>
            <a:endParaRPr lang="fr-FR" sz="2000" dirty="0">
              <a:latin typeface="ae_AlMateen" pitchFamily="18" charset="-78"/>
              <a:cs typeface="ae_AlMateen" pitchFamily="18" charset="-78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467544" y="3966155"/>
            <a:ext cx="80724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buFont typeface="Wingdings" pitchFamily="2" charset="2"/>
              <a:buChar char="q"/>
            </a:pPr>
            <a:r>
              <a:rPr lang="ar-DZ" sz="2400" dirty="0" smtClean="0">
                <a:latin typeface="ae_AlMateen" pitchFamily="18" charset="-78"/>
                <a:cs typeface="ae_AlMateen" pitchFamily="18" charset="-78"/>
              </a:rPr>
              <a:t>يمكن للجان الولائية إضافة إلى التقرير الدوري المبادرة بإعداد </a:t>
            </a:r>
            <a:r>
              <a:rPr lang="ar-DZ" sz="2400" dirty="0" smtClean="0">
                <a:latin typeface="ae_AlMateen" pitchFamily="18" charset="-78"/>
                <a:cs typeface="ae_AlMateen" pitchFamily="18" charset="-78"/>
              </a:rPr>
              <a:t>دراسات</a:t>
            </a:r>
          </a:p>
          <a:p>
            <a:pPr algn="r" rtl="1"/>
            <a:r>
              <a:rPr lang="ar-DZ" sz="2400" dirty="0" smtClean="0">
                <a:latin typeface="ae_AlMateen" pitchFamily="18" charset="-78"/>
                <a:cs typeface="ae_AlMateen" pitchFamily="18" charset="-78"/>
              </a:rPr>
              <a:t>    </a:t>
            </a:r>
            <a:r>
              <a:rPr lang="ar-DZ" sz="2400" dirty="0" smtClean="0">
                <a:latin typeface="ae_AlMateen" pitchFamily="18" charset="-78"/>
                <a:cs typeface="ae_AlMateen" pitchFamily="18" charset="-78"/>
              </a:rPr>
              <a:t>في قضايا تربوية تراها ذات أهمية.</a:t>
            </a:r>
            <a:endParaRPr lang="fr-FR" sz="2400" dirty="0">
              <a:latin typeface="ae_AlMateen" pitchFamily="18" charset="-78"/>
              <a:cs typeface="ae_AlMateen" pitchFamily="18" charset="-78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323528" y="4964975"/>
            <a:ext cx="80724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buFont typeface="Wingdings" pitchFamily="2" charset="2"/>
              <a:buChar char="q"/>
            </a:pPr>
            <a:r>
              <a:rPr lang="ar-DZ" sz="2400" dirty="0" smtClean="0">
                <a:latin typeface="ae_AlMateen" pitchFamily="18" charset="-78"/>
                <a:cs typeface="ae_AlMateen" pitchFamily="18" charset="-78"/>
              </a:rPr>
              <a:t>كل التقارير تكون موقعة ومختومة من طرف رئيس اللجنة </a:t>
            </a:r>
            <a:r>
              <a:rPr lang="ar-DZ" sz="2400" dirty="0" err="1" smtClean="0">
                <a:latin typeface="ae_AlMateen" pitchFamily="18" charset="-78"/>
                <a:cs typeface="ae_AlMateen" pitchFamily="18" charset="-78"/>
              </a:rPr>
              <a:t>البيداغوجية</a:t>
            </a:r>
            <a:r>
              <a:rPr lang="ar-DZ" sz="2400" dirty="0" smtClean="0">
                <a:latin typeface="ae_AlMateen" pitchFamily="18" charset="-78"/>
                <a:cs typeface="ae_AlMateen" pitchFamily="18" charset="-78"/>
              </a:rPr>
              <a:t> </a:t>
            </a:r>
            <a:r>
              <a:rPr lang="ar-DZ" sz="2400" dirty="0" smtClean="0">
                <a:latin typeface="ae_AlMateen" pitchFamily="18" charset="-78"/>
                <a:cs typeface="ae_AlMateen" pitchFamily="18" charset="-78"/>
              </a:rPr>
              <a:t>ويعد كل </a:t>
            </a:r>
            <a:r>
              <a:rPr lang="ar-DZ" sz="2400" dirty="0" smtClean="0">
                <a:latin typeface="ae_AlMateen" pitchFamily="18" charset="-78"/>
                <a:cs typeface="ae_AlMateen" pitchFamily="18" charset="-78"/>
              </a:rPr>
              <a:t>تقرير في ثلاث نسخ توجه اثنتين منها إلى م.ع.ب و ثالثة إلى مدير التربية.</a:t>
            </a:r>
            <a:endParaRPr lang="fr-FR" sz="2000" dirty="0">
              <a:latin typeface="ae_AlMateen" pitchFamily="18" charset="-78"/>
              <a:cs typeface="ae_AlMateen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547664" y="1916832"/>
            <a:ext cx="5976664" cy="2736304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6600" b="1" dirty="0" smtClean="0">
                <a:latin typeface="Aldhabi" pitchFamily="2" charset="-78"/>
                <a:cs typeface="Aldhabi" pitchFamily="2" charset="-78"/>
              </a:rPr>
              <a:t>مهام المفتش</a:t>
            </a:r>
          </a:p>
          <a:p>
            <a:pPr algn="ctr"/>
            <a:r>
              <a:rPr lang="ar-DZ" sz="3200" b="1" dirty="0" smtClean="0">
                <a:latin typeface="Aldhabi" pitchFamily="2" charset="-78"/>
                <a:cs typeface="Aldhabi" pitchFamily="2" charset="-78"/>
              </a:rPr>
              <a:t>المرسوم التنفيذي رقم 08- 315 المؤرخ في 11/18/2008 </a:t>
            </a:r>
            <a:endParaRPr lang="fr-FR" sz="3200" b="1" dirty="0">
              <a:latin typeface="Aldhabi" pitchFamily="2" charset="-78"/>
              <a:cs typeface="Aldhabi" pitchFamily="2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70825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619672" y="692696"/>
            <a:ext cx="5976664" cy="1080120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3200" b="1" dirty="0" smtClean="0">
                <a:latin typeface="ae_Cortoba" pitchFamily="18" charset="-78"/>
                <a:cs typeface="ae_Cortoba" pitchFamily="18" charset="-78"/>
              </a:rPr>
              <a:t>القانون التوجيهي للتربية</a:t>
            </a:r>
          </a:p>
          <a:p>
            <a:pPr algn="ctr" rtl="1"/>
            <a:r>
              <a:rPr lang="ar-DZ" sz="3200" b="1" dirty="0" smtClean="0">
                <a:latin typeface="ae_Cortoba" pitchFamily="18" charset="-78"/>
                <a:cs typeface="ae_Cortoba" pitchFamily="18" charset="-78"/>
              </a:rPr>
              <a:t>(المادة 24)</a:t>
            </a:r>
            <a:endParaRPr lang="fr-FR" sz="3200" b="1" dirty="0">
              <a:latin typeface="ae_Cortoba" pitchFamily="18" charset="-78"/>
              <a:cs typeface="ae_Cortoba" pitchFamily="18" charset="-78"/>
            </a:endParaRPr>
          </a:p>
        </p:txBody>
      </p:sp>
      <p:sp>
        <p:nvSpPr>
          <p:cNvPr id="5" name="Rounded Rectangle 3"/>
          <p:cNvSpPr/>
          <p:nvPr/>
        </p:nvSpPr>
        <p:spPr>
          <a:xfrm>
            <a:off x="1619672" y="2183463"/>
            <a:ext cx="5976664" cy="3477785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800" b="1" dirty="0" smtClean="0">
                <a:latin typeface="ae_Cortoba" pitchFamily="18" charset="-78"/>
                <a:cs typeface="Sultan  koufi Bold 2 " pitchFamily="2" charset="-78"/>
              </a:rPr>
              <a:t>يسهر سلك التفتيش في إطار المهام الموكلة إليه ، على متابعة تطبيق النصوص التشريعية والتنظيمية والتعليمات الرسمية داخل مؤسسات التربية والتعليم  بما يكفل ضمان حياة مدرسية يسودها الجد والعمل والنجاح</a:t>
            </a:r>
            <a:r>
              <a:rPr lang="ar-DZ" sz="2800" b="1" dirty="0" smtClean="0">
                <a:latin typeface="ae_Cortoba" pitchFamily="18" charset="-78"/>
                <a:cs typeface="MD_Diwani_1   " pitchFamily="2" charset="-78"/>
              </a:rPr>
              <a:t>.</a:t>
            </a:r>
            <a:endParaRPr lang="fr-FR" sz="2800" b="1" dirty="0">
              <a:latin typeface="ae_Cortoba" pitchFamily="18" charset="-78"/>
              <a:cs typeface="MD_Diwani_1   " pitchFamily="2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95942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6156176" y="908720"/>
            <a:ext cx="2736304" cy="648072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400" b="1" dirty="0" smtClean="0">
                <a:solidFill>
                  <a:schemeClr val="bg1"/>
                </a:solidFill>
                <a:cs typeface="ALAWI-3-1" pitchFamily="2" charset="-78"/>
              </a:rPr>
              <a:t>مفتش التعليم الابتدائي</a:t>
            </a:r>
            <a:endParaRPr lang="fr-FR" sz="2400" b="1" dirty="0">
              <a:solidFill>
                <a:schemeClr val="bg1"/>
              </a:solidFill>
              <a:cs typeface="ALAWI-3-1" pitchFamily="2" charset="-78"/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3203848" y="908720"/>
            <a:ext cx="2664296" cy="648072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400" b="1" dirty="0" smtClean="0">
                <a:solidFill>
                  <a:schemeClr val="bg1"/>
                </a:solidFill>
                <a:cs typeface="ALAWI-3-1" pitchFamily="2" charset="-78"/>
              </a:rPr>
              <a:t>مفتش التعليم المتوسط</a:t>
            </a:r>
            <a:endParaRPr lang="fr-FR" sz="2400" b="1" dirty="0">
              <a:solidFill>
                <a:schemeClr val="bg1"/>
              </a:solidFill>
              <a:cs typeface="ALAWI-3-1" pitchFamily="2" charset="-78"/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251520" y="908720"/>
            <a:ext cx="2736304" cy="648072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400" b="1" dirty="0" smtClean="0">
                <a:solidFill>
                  <a:schemeClr val="bg1"/>
                </a:solidFill>
                <a:cs typeface="ALAWI-3-1" pitchFamily="2" charset="-78"/>
              </a:rPr>
              <a:t>مفتش التربية الوطنية</a:t>
            </a:r>
            <a:endParaRPr lang="fr-FR" sz="2400" b="1" dirty="0">
              <a:solidFill>
                <a:schemeClr val="bg1"/>
              </a:solidFill>
              <a:cs typeface="ALAWI-3-1" pitchFamily="2" charset="-78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6229470" y="1700807"/>
            <a:ext cx="2670996" cy="4770537"/>
          </a:xfrm>
          <a:prstGeom prst="rect">
            <a:avLst/>
          </a:prstGeom>
          <a:noFill/>
          <a:ln w="28575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 rtl="1"/>
            <a:r>
              <a:rPr lang="ar-DZ" b="1" dirty="0" smtClean="0">
                <a:solidFill>
                  <a:srgbClr val="FFFF00"/>
                </a:solidFill>
                <a:latin typeface="ae_AlMateen" pitchFamily="18" charset="-78"/>
                <a:cs typeface="ae_AlMateen" pitchFamily="18" charset="-78"/>
              </a:rPr>
              <a:t>لم( م </a:t>
            </a:r>
            <a:r>
              <a:rPr lang="ar-DZ" b="1" dirty="0" smtClean="0">
                <a:solidFill>
                  <a:srgbClr val="FFFF00"/>
                </a:solidFill>
                <a:latin typeface="ae_AlMateen" pitchFamily="18" charset="-78"/>
                <a:cs typeface="ae_AlMateen" pitchFamily="18" charset="-78"/>
              </a:rPr>
              <a:t>165</a:t>
            </a:r>
            <a:r>
              <a:rPr lang="ar-DZ" b="1" dirty="0" err="1" smtClean="0">
                <a:solidFill>
                  <a:srgbClr val="FFFF00"/>
                </a:solidFill>
                <a:latin typeface="ae_AlMateen" pitchFamily="18" charset="-78"/>
                <a:cs typeface="ae_AlMateen" pitchFamily="18" charset="-78"/>
              </a:rPr>
              <a:t>)</a:t>
            </a:r>
            <a:endParaRPr lang="ar-DZ" b="1" dirty="0" smtClean="0">
              <a:solidFill>
                <a:srgbClr val="FFFF00"/>
              </a:solidFill>
              <a:latin typeface="ae_AlMateen" pitchFamily="18" charset="-78"/>
              <a:cs typeface="ae_AlMateen" pitchFamily="18" charset="-78"/>
            </a:endParaRPr>
          </a:p>
          <a:p>
            <a:pPr algn="ctr" rtl="1"/>
            <a:r>
              <a:rPr lang="ar-DZ" sz="2200" b="1" dirty="0">
                <a:latin typeface="ae_AlMateen" pitchFamily="18" charset="-78"/>
                <a:cs typeface="ae_AlMateen" pitchFamily="18" charset="-78"/>
              </a:rPr>
              <a:t>-</a:t>
            </a:r>
            <a:r>
              <a:rPr lang="ar-DZ" sz="2200" b="1" dirty="0" smtClean="0">
                <a:latin typeface="ae_AlMateen" pitchFamily="18" charset="-78"/>
                <a:cs typeface="ae_AlMateen" pitchFamily="18" charset="-78"/>
              </a:rPr>
              <a:t>السهر على </a:t>
            </a:r>
            <a:r>
              <a:rPr lang="ar-DZ" sz="2200" b="1" dirty="0">
                <a:latin typeface="ae_AlMateen" pitchFamily="18" charset="-78"/>
                <a:cs typeface="ae_AlMateen" pitchFamily="18" charset="-78"/>
              </a:rPr>
              <a:t>حسن سير المؤسسات التعليمية</a:t>
            </a:r>
          </a:p>
          <a:p>
            <a:pPr algn="r" rtl="1"/>
            <a:r>
              <a:rPr lang="ar-DZ" sz="2200" b="1" dirty="0" smtClean="0">
                <a:latin typeface="ae_AlMateen" pitchFamily="18" charset="-78"/>
                <a:cs typeface="ae_AlMateen" pitchFamily="18" charset="-78"/>
              </a:rPr>
              <a:t>-تطبيق التعليمات والبرامج والمواقيت الرسمية</a:t>
            </a:r>
          </a:p>
          <a:p>
            <a:pPr algn="r" rtl="1"/>
            <a:r>
              <a:rPr lang="ar-DZ" sz="2200" b="1" dirty="0" smtClean="0">
                <a:latin typeface="ae_AlMateen" pitchFamily="18" charset="-78"/>
                <a:cs typeface="ae_AlMateen" pitchFamily="18" charset="-78"/>
              </a:rPr>
              <a:t>-السهر على استعمال </a:t>
            </a:r>
            <a:r>
              <a:rPr lang="fr-FR" sz="2200" b="1" dirty="0" smtClean="0">
                <a:latin typeface="ae_AlMateen" pitchFamily="18" charset="-78"/>
                <a:cs typeface="ae_AlMateen" pitchFamily="18" charset="-78"/>
              </a:rPr>
              <a:t>tic</a:t>
            </a:r>
          </a:p>
          <a:p>
            <a:pPr algn="r" rtl="1"/>
            <a:r>
              <a:rPr lang="fr-FR" sz="2200" b="1" dirty="0" smtClean="0">
                <a:latin typeface="ae_AlMateen" pitchFamily="18" charset="-78"/>
                <a:cs typeface="ae_AlMateen" pitchFamily="18" charset="-78"/>
              </a:rPr>
              <a:t>-</a:t>
            </a:r>
            <a:r>
              <a:rPr lang="ar-DZ" sz="2200" b="1" dirty="0" smtClean="0">
                <a:latin typeface="ae_AlMateen" pitchFamily="18" charset="-78"/>
                <a:cs typeface="ae_AlMateen" pitchFamily="18" charset="-78"/>
              </a:rPr>
              <a:t>تكوين موظفي التعليم في المدارس الابتدائية وتقييمهم</a:t>
            </a:r>
          </a:p>
          <a:p>
            <a:pPr algn="r" rtl="1"/>
            <a:r>
              <a:rPr lang="ar-DZ" sz="2200" b="1" dirty="0" smtClean="0">
                <a:latin typeface="ae_AlMateen" pitchFamily="18" charset="-78"/>
                <a:cs typeface="ae_AlMateen" pitchFamily="18" charset="-78"/>
              </a:rPr>
              <a:t>-كتابعة نشاط موظفي التعليم ومراقبتها وتقييمها</a:t>
            </a:r>
          </a:p>
          <a:p>
            <a:pPr algn="r" rtl="1"/>
            <a:r>
              <a:rPr lang="ar-DZ" sz="2200" b="1" dirty="0" smtClean="0">
                <a:latin typeface="ae_AlMateen" pitchFamily="18" charset="-78"/>
                <a:cs typeface="ae_AlMateen" pitchFamily="18" charset="-78"/>
              </a:rPr>
              <a:t>-المشاركة في اعمال البحث</a:t>
            </a:r>
          </a:p>
          <a:p>
            <a:pPr algn="r" rtl="1"/>
            <a:r>
              <a:rPr lang="ar-DZ" sz="2200" b="1" dirty="0" smtClean="0">
                <a:latin typeface="ae_AlMateen" pitchFamily="18" charset="-78"/>
                <a:cs typeface="ae_AlMateen" pitchFamily="18" charset="-78"/>
              </a:rPr>
              <a:t>-التكفل بمهام التحقيق</a:t>
            </a:r>
            <a:endParaRPr lang="fr-FR" sz="2200" b="1" dirty="0" smtClean="0">
              <a:latin typeface="ae_AlMateen" pitchFamily="18" charset="-78"/>
              <a:cs typeface="ae_AlMateen" pitchFamily="18" charset="-78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3242485" y="1682799"/>
            <a:ext cx="2670996" cy="4431983"/>
          </a:xfrm>
          <a:prstGeom prst="rect">
            <a:avLst/>
          </a:prstGeom>
          <a:noFill/>
          <a:ln w="28575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 rtl="1"/>
            <a:r>
              <a:rPr lang="ar-DZ" b="1" dirty="0" smtClean="0">
                <a:latin typeface="ae_AlMateen" pitchFamily="18" charset="-78"/>
                <a:cs typeface="ae_AlMateen" pitchFamily="18" charset="-78"/>
              </a:rPr>
              <a:t>        </a:t>
            </a:r>
            <a:r>
              <a:rPr lang="ar-DZ" b="1" dirty="0" smtClean="0">
                <a:solidFill>
                  <a:srgbClr val="FFFF00"/>
                </a:solidFill>
                <a:latin typeface="ae_AlMateen" pitchFamily="18" charset="-78"/>
                <a:cs typeface="ae_AlMateen" pitchFamily="18" charset="-78"/>
              </a:rPr>
              <a:t>(م171) </a:t>
            </a:r>
            <a:r>
              <a:rPr lang="ar-DZ" b="1" dirty="0" smtClean="0">
                <a:solidFill>
                  <a:schemeClr val="bg1"/>
                </a:solidFill>
                <a:latin typeface="ae_AlMateen" pitchFamily="18" charset="-78"/>
                <a:cs typeface="ae_AlMateen" pitchFamily="18" charset="-78"/>
              </a:rPr>
              <a:t>ر على</a:t>
            </a:r>
            <a:endParaRPr lang="ar-DZ" b="1" dirty="0">
              <a:latin typeface="ae_AlMateen" pitchFamily="18" charset="-78"/>
              <a:cs typeface="ae_AlMateen" pitchFamily="18" charset="-78"/>
            </a:endParaRPr>
          </a:p>
          <a:p>
            <a:pPr algn="r" rtl="1"/>
            <a:r>
              <a:rPr lang="ar-DZ" b="1" dirty="0" smtClean="0">
                <a:latin typeface="ae_AlMateen" pitchFamily="18" charset="-78"/>
                <a:cs typeface="ae_AlMateen" pitchFamily="18" charset="-78"/>
              </a:rPr>
              <a:t>-</a:t>
            </a:r>
            <a:r>
              <a:rPr lang="ar-DZ" sz="2200" b="1" dirty="0" smtClean="0">
                <a:latin typeface="ae_AlMateen" pitchFamily="18" charset="-78"/>
                <a:cs typeface="ae_AlMateen" pitchFamily="18" charset="-78"/>
              </a:rPr>
              <a:t>السهر على </a:t>
            </a:r>
            <a:r>
              <a:rPr lang="ar-DZ" sz="2200" b="1" dirty="0">
                <a:latin typeface="ae_AlMateen" pitchFamily="18" charset="-78"/>
                <a:cs typeface="ae_AlMateen" pitchFamily="18" charset="-78"/>
              </a:rPr>
              <a:t>حسن سير المؤسسات التعليمية</a:t>
            </a:r>
          </a:p>
          <a:p>
            <a:pPr algn="r" rtl="1"/>
            <a:r>
              <a:rPr lang="ar-DZ" sz="2200" b="1" dirty="0" smtClean="0">
                <a:latin typeface="ae_AlMateen" pitchFamily="18" charset="-78"/>
                <a:cs typeface="ae_AlMateen" pitchFamily="18" charset="-78"/>
              </a:rPr>
              <a:t>-تطبيق التعليمات والبرامج والمواقيت الرسمية</a:t>
            </a:r>
          </a:p>
          <a:p>
            <a:pPr algn="r" rtl="1"/>
            <a:r>
              <a:rPr lang="ar-DZ" sz="2200" b="1" dirty="0" smtClean="0">
                <a:latin typeface="ae_AlMateen" pitchFamily="18" charset="-78"/>
                <a:cs typeface="ae_AlMateen" pitchFamily="18" charset="-78"/>
              </a:rPr>
              <a:t>-السهر على استعمال </a:t>
            </a:r>
            <a:r>
              <a:rPr lang="fr-FR" sz="2200" b="1" dirty="0" smtClean="0">
                <a:latin typeface="ae_AlMateen" pitchFamily="18" charset="-78"/>
                <a:cs typeface="ae_AlMateen" pitchFamily="18" charset="-78"/>
              </a:rPr>
              <a:t>tic</a:t>
            </a:r>
          </a:p>
          <a:p>
            <a:pPr algn="r" rtl="1"/>
            <a:r>
              <a:rPr lang="fr-FR" sz="2200" b="1" dirty="0" smtClean="0">
                <a:latin typeface="ae_AlMateen" pitchFamily="18" charset="-78"/>
                <a:cs typeface="ae_AlMateen" pitchFamily="18" charset="-78"/>
              </a:rPr>
              <a:t>-</a:t>
            </a:r>
            <a:r>
              <a:rPr lang="ar-DZ" sz="2200" b="1" dirty="0" smtClean="0">
                <a:latin typeface="ae_AlMateen" pitchFamily="18" charset="-78"/>
                <a:cs typeface="ae_AlMateen" pitchFamily="18" charset="-78"/>
              </a:rPr>
              <a:t>تكوين موظفي التعليم في </a:t>
            </a:r>
            <a:r>
              <a:rPr lang="ar-DZ" sz="2200" b="1" dirty="0" smtClean="0">
                <a:latin typeface="ae_AlMateen" pitchFamily="18" charset="-78"/>
                <a:cs typeface="ae_AlMateen" pitchFamily="18" charset="-78"/>
              </a:rPr>
              <a:t>المتوسطات </a:t>
            </a:r>
            <a:r>
              <a:rPr lang="ar-DZ" sz="2200" b="1" dirty="0" smtClean="0">
                <a:latin typeface="ae_AlMateen" pitchFamily="18" charset="-78"/>
                <a:cs typeface="ae_AlMateen" pitchFamily="18" charset="-78"/>
              </a:rPr>
              <a:t>وتقييمهم</a:t>
            </a:r>
            <a:endParaRPr lang="ar-DZ" sz="2200" b="1" dirty="0" smtClean="0">
              <a:latin typeface="ae_AlMateen" pitchFamily="18" charset="-78"/>
              <a:cs typeface="ae_AlMateen" pitchFamily="18" charset="-78"/>
            </a:endParaRPr>
          </a:p>
          <a:p>
            <a:pPr algn="r" rtl="1"/>
            <a:r>
              <a:rPr lang="ar-DZ" sz="2200" b="1" dirty="0" smtClean="0">
                <a:latin typeface="ae_AlMateen" pitchFamily="18" charset="-78"/>
                <a:cs typeface="ae_AlMateen" pitchFamily="18" charset="-78"/>
              </a:rPr>
              <a:t>-كتابعة نشاط موظفي التعليم ومراقبتها وتقييمها</a:t>
            </a:r>
          </a:p>
          <a:p>
            <a:pPr algn="r" rtl="1"/>
            <a:r>
              <a:rPr lang="ar-DZ" sz="2200" b="1" dirty="0" smtClean="0">
                <a:latin typeface="ae_AlMateen" pitchFamily="18" charset="-78"/>
                <a:cs typeface="ae_AlMateen" pitchFamily="18" charset="-78"/>
              </a:rPr>
              <a:t>-المشاركة في اعمال البحث</a:t>
            </a:r>
          </a:p>
          <a:p>
            <a:pPr algn="r" rtl="1"/>
            <a:r>
              <a:rPr lang="ar-DZ" sz="2200" b="1" dirty="0" smtClean="0">
                <a:latin typeface="ae_AlMateen" pitchFamily="18" charset="-78"/>
                <a:cs typeface="ae_AlMateen" pitchFamily="18" charset="-78"/>
              </a:rPr>
              <a:t>-التكفل بمهام التحقيق</a:t>
            </a:r>
            <a:endParaRPr lang="fr-FR" sz="2200" b="1" dirty="0" smtClean="0">
              <a:latin typeface="ae_AlMateen" pitchFamily="18" charset="-78"/>
              <a:cs typeface="ae_AlMateen" pitchFamily="18" charset="-78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251520" y="1700808"/>
            <a:ext cx="2736304" cy="4401205"/>
          </a:xfrm>
          <a:prstGeom prst="rect">
            <a:avLst/>
          </a:prstGeom>
          <a:noFill/>
          <a:ln w="28575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 rtl="1"/>
            <a:r>
              <a:rPr lang="ar-DZ" b="1" dirty="0" smtClean="0">
                <a:solidFill>
                  <a:srgbClr val="FFFF00"/>
                </a:solidFill>
                <a:latin typeface="ae_AlMateen" pitchFamily="18" charset="-78"/>
                <a:cs typeface="ae_AlMateen" pitchFamily="18" charset="-78"/>
              </a:rPr>
              <a:t>(م174)</a:t>
            </a:r>
            <a:r>
              <a:rPr lang="ar-DZ" b="1" dirty="0" smtClean="0">
                <a:solidFill>
                  <a:schemeClr val="bg1"/>
                </a:solidFill>
                <a:latin typeface="ae_AlMateen" pitchFamily="18" charset="-78"/>
                <a:cs typeface="ae_AlMateen" pitchFamily="18" charset="-78"/>
              </a:rPr>
              <a:t>على</a:t>
            </a:r>
            <a:endParaRPr lang="ar-DZ" b="1" dirty="0">
              <a:latin typeface="ae_AlMateen" pitchFamily="18" charset="-78"/>
              <a:cs typeface="ae_AlMateen" pitchFamily="18" charset="-78"/>
            </a:endParaRPr>
          </a:p>
          <a:p>
            <a:pPr algn="r" rtl="1"/>
            <a:r>
              <a:rPr lang="ar-DZ" b="1" dirty="0" smtClean="0">
                <a:latin typeface="ae_AlMateen" pitchFamily="18" charset="-78"/>
                <a:cs typeface="ae_AlMateen" pitchFamily="18" charset="-78"/>
              </a:rPr>
              <a:t>-</a:t>
            </a:r>
            <a:r>
              <a:rPr lang="ar-DZ" sz="2200" b="1" dirty="0" smtClean="0">
                <a:latin typeface="ae_AlMateen" pitchFamily="18" charset="-78"/>
                <a:cs typeface="ae_AlMateen" pitchFamily="18" charset="-78"/>
              </a:rPr>
              <a:t>السهر على </a:t>
            </a:r>
            <a:r>
              <a:rPr lang="ar-DZ" sz="2200" b="1" dirty="0">
                <a:latin typeface="ae_AlMateen" pitchFamily="18" charset="-78"/>
                <a:cs typeface="ae_AlMateen" pitchFamily="18" charset="-78"/>
              </a:rPr>
              <a:t>حسن سير المؤسسات التعليمية</a:t>
            </a:r>
          </a:p>
          <a:p>
            <a:pPr algn="r" rtl="1"/>
            <a:r>
              <a:rPr lang="ar-DZ" sz="2200" b="1" dirty="0" smtClean="0">
                <a:latin typeface="ae_AlMateen" pitchFamily="18" charset="-78"/>
                <a:cs typeface="ae_AlMateen" pitchFamily="18" charset="-78"/>
              </a:rPr>
              <a:t>-تطبيق التعليمات والبرامج والمواقيت الرسمية</a:t>
            </a:r>
          </a:p>
          <a:p>
            <a:pPr algn="r" rtl="1"/>
            <a:r>
              <a:rPr lang="ar-DZ" sz="2200" b="1" dirty="0" smtClean="0">
                <a:latin typeface="ae_AlMateen" pitchFamily="18" charset="-78"/>
                <a:cs typeface="ae_AlMateen" pitchFamily="18" charset="-78"/>
              </a:rPr>
              <a:t>-السهر على استعمال </a:t>
            </a:r>
            <a:r>
              <a:rPr lang="fr-FR" sz="2200" b="1" dirty="0" smtClean="0">
                <a:latin typeface="ae_AlMateen" pitchFamily="18" charset="-78"/>
                <a:cs typeface="ae_AlMateen" pitchFamily="18" charset="-78"/>
              </a:rPr>
              <a:t>tic</a:t>
            </a:r>
          </a:p>
          <a:p>
            <a:pPr algn="r" rtl="1"/>
            <a:r>
              <a:rPr lang="fr-FR" sz="2200" b="1" dirty="0" smtClean="0">
                <a:latin typeface="ae_AlMateen" pitchFamily="18" charset="-78"/>
                <a:cs typeface="ae_AlMateen" pitchFamily="18" charset="-78"/>
              </a:rPr>
              <a:t>-</a:t>
            </a:r>
            <a:r>
              <a:rPr lang="ar-DZ" sz="2200" b="1" dirty="0" smtClean="0">
                <a:latin typeface="ae_AlMateen" pitchFamily="18" charset="-78"/>
                <a:cs typeface="ae_AlMateen" pitchFamily="18" charset="-78"/>
              </a:rPr>
              <a:t>تكوين موظفي التعليم </a:t>
            </a:r>
            <a:r>
              <a:rPr lang="ar-DZ" sz="2200" b="1" dirty="0" err="1" smtClean="0">
                <a:latin typeface="ae_AlMateen" pitchFamily="18" charset="-78"/>
                <a:cs typeface="ae_AlMateen" pitchFamily="18" charset="-78"/>
              </a:rPr>
              <a:t>الثانويات</a:t>
            </a:r>
            <a:r>
              <a:rPr lang="ar-DZ" sz="2200" b="1" dirty="0" smtClean="0">
                <a:latin typeface="ae_AlMateen" pitchFamily="18" charset="-78"/>
                <a:cs typeface="ae_AlMateen" pitchFamily="18" charset="-78"/>
              </a:rPr>
              <a:t> وتقييمهم</a:t>
            </a:r>
            <a:endParaRPr lang="ar-DZ" sz="2200" b="1" dirty="0" smtClean="0">
              <a:latin typeface="ae_AlMateen" pitchFamily="18" charset="-78"/>
              <a:cs typeface="ae_AlMateen" pitchFamily="18" charset="-78"/>
            </a:endParaRPr>
          </a:p>
          <a:p>
            <a:pPr algn="r" rtl="1"/>
            <a:r>
              <a:rPr lang="ar-DZ" sz="2200" b="1" dirty="0" smtClean="0">
                <a:latin typeface="ae_AlMateen" pitchFamily="18" charset="-78"/>
                <a:cs typeface="ae_AlMateen" pitchFamily="18" charset="-78"/>
              </a:rPr>
              <a:t>-كتابعة نشاط موظفي التعليم ومراقبتها وتقييمها</a:t>
            </a:r>
          </a:p>
          <a:p>
            <a:pPr algn="r" rtl="1"/>
            <a:r>
              <a:rPr lang="ar-DZ" sz="2200" b="1" dirty="0" smtClean="0">
                <a:latin typeface="ae_AlMateen" pitchFamily="18" charset="-78"/>
                <a:cs typeface="ae_AlMateen" pitchFamily="18" charset="-78"/>
              </a:rPr>
              <a:t>-</a:t>
            </a:r>
            <a:r>
              <a:rPr lang="ar-DZ" sz="2000" b="1" dirty="0" smtClean="0">
                <a:latin typeface="ae_AlMateen" pitchFamily="18" charset="-78"/>
                <a:cs typeface="ae_AlMateen" pitchFamily="18" charset="-78"/>
              </a:rPr>
              <a:t>المشاركة في </a:t>
            </a:r>
            <a:r>
              <a:rPr lang="ar-DZ" sz="2000" b="1" u="sng" dirty="0" smtClean="0">
                <a:solidFill>
                  <a:srgbClr val="FFFF00"/>
                </a:solidFill>
                <a:latin typeface="ae_AlMateen" pitchFamily="18" charset="-78"/>
                <a:cs typeface="ae_AlMateen" pitchFamily="18" charset="-78"/>
              </a:rPr>
              <a:t>الدراسات الاستشرافية</a:t>
            </a:r>
            <a:r>
              <a:rPr lang="ar-DZ" sz="2000" b="1" dirty="0" smtClean="0">
                <a:latin typeface="ae_AlMateen" pitchFamily="18" charset="-78"/>
                <a:cs typeface="ae_AlMateen" pitchFamily="18" charset="-78"/>
              </a:rPr>
              <a:t> وفي اعمال البحث</a:t>
            </a:r>
          </a:p>
          <a:p>
            <a:pPr algn="r" rtl="1"/>
            <a:r>
              <a:rPr lang="ar-DZ" sz="2200" b="1" dirty="0" smtClean="0">
                <a:latin typeface="ae_AlMateen" pitchFamily="18" charset="-78"/>
                <a:cs typeface="ae_AlMateen" pitchFamily="18" charset="-78"/>
              </a:rPr>
              <a:t>-التكفل بمهام التحقيق</a:t>
            </a:r>
            <a:endParaRPr lang="fr-FR" sz="2200" b="1" dirty="0" smtClean="0">
              <a:latin typeface="ae_AlMateen" pitchFamily="18" charset="-78"/>
              <a:cs typeface="ae_AlMateen" pitchFamily="18" charset="-78"/>
            </a:endParaRPr>
          </a:p>
        </p:txBody>
      </p:sp>
      <p:sp>
        <p:nvSpPr>
          <p:cNvPr id="13" name="Rounded Rectangle 3"/>
          <p:cNvSpPr/>
          <p:nvPr/>
        </p:nvSpPr>
        <p:spPr>
          <a:xfrm>
            <a:off x="1187624" y="188640"/>
            <a:ext cx="5976664" cy="540060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000" b="1" dirty="0" smtClean="0">
                <a:latin typeface="ae_Cortoba" pitchFamily="18" charset="-78"/>
                <a:cs typeface="ae_Cortoba" pitchFamily="18" charset="-78"/>
              </a:rPr>
              <a:t>المرسوم التنفيذي 08-315 المؤرخ في 11/10/2008</a:t>
            </a:r>
          </a:p>
        </p:txBody>
      </p:sp>
    </p:spTree>
    <p:extLst>
      <p:ext uri="{BB962C8B-B14F-4D97-AF65-F5344CB8AC3E}">
        <p14:creationId xmlns="" xmlns:p14="http://schemas.microsoft.com/office/powerpoint/2010/main" val="3627513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encrypted-tbn2.gstatic.com/images?q=tbn:ANd9GcSMAJGEUBkax6l4b0Ug1_JRbOqErH0EgwGVeTl4vKpYBQkprdz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3" y="398522"/>
            <a:ext cx="4714907" cy="3894096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 rot="19653740">
            <a:off x="4029636" y="3419968"/>
            <a:ext cx="449682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ar-DZ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ال</a:t>
            </a:r>
            <a:r>
              <a:rPr lang="ar-DZ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مفتش :ز.</a:t>
            </a:r>
            <a:r>
              <a:rPr lang="ar-DZ" sz="5400" b="1" cap="none" spc="0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أوقــلال</a:t>
            </a:r>
            <a:endParaRPr lang="fr-FR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143108" y="1000108"/>
            <a:ext cx="450059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DZ" sz="4400" b="1" dirty="0">
                <a:latin typeface="ae_AlBattar" pitchFamily="18" charset="-78"/>
                <a:cs typeface="AF_Diwani" pitchFamily="2" charset="-78"/>
              </a:rPr>
              <a:t>وزارة التربية الوطنية</a:t>
            </a:r>
            <a:endParaRPr lang="fr-FR" sz="4400" b="1" dirty="0">
              <a:latin typeface="ae_AlBattar" pitchFamily="18" charset="-78"/>
              <a:cs typeface="AF_Diwani" pitchFamily="2" charset="-78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928662" y="2682786"/>
            <a:ext cx="728667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DZ" sz="2800" dirty="0" smtClean="0">
                <a:cs typeface="Hesham Bold" pitchFamily="2" charset="-78"/>
              </a:rPr>
              <a:t>    </a:t>
            </a:r>
            <a:r>
              <a:rPr lang="ar-DZ" sz="5400" dirty="0" smtClean="0">
                <a:solidFill>
                  <a:srgbClr val="FFFF00"/>
                </a:solidFill>
                <a:cs typeface="Sultan  koufi Bold 2 " pitchFamily="2" charset="-78"/>
              </a:rPr>
              <a:t>الملتقى الوطني الخاص </a:t>
            </a:r>
          </a:p>
          <a:p>
            <a:pPr algn="ctr"/>
            <a:r>
              <a:rPr lang="ar-DZ" sz="5400" dirty="0" smtClean="0">
                <a:solidFill>
                  <a:srgbClr val="FFFF00"/>
                </a:solidFill>
                <a:cs typeface="Sultan  koufi Bold 2 " pitchFamily="2" charset="-78"/>
              </a:rPr>
              <a:t>بمنسقي اللجان البيداغوجية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571472" y="332656"/>
            <a:ext cx="807249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DZ" sz="4400" b="1" dirty="0" smtClean="0">
                <a:latin typeface="ae_AlBattar" pitchFamily="18" charset="-78"/>
                <a:cs typeface="AF_Diwani" pitchFamily="2" charset="-78"/>
              </a:rPr>
              <a:t>الجمهورية الجزائرية الديمقراطية الشعبية</a:t>
            </a:r>
            <a:endParaRPr lang="fr-FR" sz="4400" b="1" dirty="0">
              <a:latin typeface="ae_AlBattar" pitchFamily="18" charset="-78"/>
              <a:cs typeface="AF_Diwani" pitchFamily="2" charset="-78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1547664" y="1772816"/>
            <a:ext cx="63089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DZ" sz="4400" b="1" dirty="0">
                <a:latin typeface="ae_AlBattar" pitchFamily="18" charset="-78"/>
                <a:cs typeface="AF_Diwani" pitchFamily="2" charset="-78"/>
              </a:rPr>
              <a:t>المفتشية العامة </a:t>
            </a:r>
            <a:r>
              <a:rPr lang="ar-DZ" sz="4400" b="1" dirty="0" smtClean="0">
                <a:latin typeface="ae_AlBattar" pitchFamily="18" charset="-78"/>
                <a:cs typeface="AF_Diwani" pitchFamily="2" charset="-78"/>
              </a:rPr>
              <a:t>للبيداغوجيا</a:t>
            </a:r>
            <a:endParaRPr lang="fr-FR" sz="2800" b="1" dirty="0" smtClean="0">
              <a:latin typeface="ae_AlBattar" pitchFamily="18" charset="-78"/>
              <a:cs typeface="ae_AlBattar" pitchFamily="18" charset="-78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428596" y="5013176"/>
            <a:ext cx="8319868" cy="52322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r" rtl="1"/>
            <a:r>
              <a:rPr lang="ar-DZ" sz="2800" b="1" dirty="0" smtClean="0">
                <a:solidFill>
                  <a:schemeClr val="bg1"/>
                </a:solidFill>
                <a:latin typeface="ae_AlMateen" pitchFamily="18" charset="-78"/>
                <a:cs typeface="ae_AlMateen" pitchFamily="18" charset="-78"/>
              </a:rPr>
              <a:t>ثانوية احمد زبانا – الجزائر ، يومي 05 و06 نوفمبر 2014</a:t>
            </a:r>
            <a:endParaRPr lang="fr-FR" b="1" dirty="0">
              <a:solidFill>
                <a:schemeClr val="bg1"/>
              </a:solidFill>
              <a:latin typeface="ae_AlMateen" pitchFamily="18" charset="-78"/>
              <a:cs typeface="ae_AlMateen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1043608" y="2060848"/>
            <a:ext cx="7272808" cy="1944216"/>
          </a:xfrm>
          <a:prstGeom prst="roundRect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4400" dirty="0">
                <a:cs typeface="ALAWI-3-1" pitchFamily="2" charset="-78"/>
              </a:rPr>
              <a:t>لمحة عن </a:t>
            </a:r>
            <a:r>
              <a:rPr lang="ar-DZ" sz="4400" dirty="0" smtClean="0">
                <a:cs typeface="ALAWI-3-1" pitchFamily="2" charset="-78"/>
              </a:rPr>
              <a:t>المفتشية </a:t>
            </a:r>
            <a:r>
              <a:rPr lang="ar-DZ" sz="4400" dirty="0">
                <a:cs typeface="ALAWI-3-1" pitchFamily="2" charset="-78"/>
              </a:rPr>
              <a:t>العامة للبيداغوجيا</a:t>
            </a:r>
            <a:endParaRPr lang="fr-FR" sz="4400" dirty="0">
              <a:cs typeface="ALAWI-3-1" pitchFamily="2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8375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395536" y="1988840"/>
            <a:ext cx="8136904" cy="2031325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ar-DZ" sz="2800" b="1" dirty="0" smtClean="0">
                <a:solidFill>
                  <a:srgbClr val="FFFF00"/>
                </a:solidFill>
                <a:cs typeface="AL-Mateen" pitchFamily="2" charset="-78"/>
              </a:rPr>
              <a:t>إنشاؤها</a:t>
            </a:r>
            <a:r>
              <a:rPr lang="ar-DZ" sz="2400" dirty="0" smtClean="0">
                <a:cs typeface="AL-Mateen" pitchFamily="2" charset="-78"/>
              </a:rPr>
              <a:t> : </a:t>
            </a:r>
            <a:r>
              <a:rPr lang="ar-DZ" sz="2800" dirty="0" smtClean="0">
                <a:latin typeface="ae_AlMateen" pitchFamily="18" charset="-78"/>
                <a:cs typeface="ae_AlMateen" pitchFamily="18" charset="-78"/>
              </a:rPr>
              <a:t>المرسوم التنفيذي رقم 09-318 المؤرخ في</a:t>
            </a:r>
          </a:p>
          <a:p>
            <a:pPr algn="r">
              <a:lnSpc>
                <a:spcPct val="150000"/>
              </a:lnSpc>
            </a:pPr>
            <a:r>
              <a:rPr lang="ar-DZ" sz="2800" dirty="0" smtClean="0">
                <a:latin typeface="ae_AlMateen" pitchFamily="18" charset="-78"/>
                <a:cs typeface="ae_AlMateen" pitchFamily="18" charset="-78"/>
              </a:rPr>
              <a:t>       06اكتوبر2009  المتضمن تنظيم الإدارة المركزية</a:t>
            </a:r>
          </a:p>
          <a:p>
            <a:pPr algn="r" rtl="1">
              <a:lnSpc>
                <a:spcPct val="150000"/>
              </a:lnSpc>
            </a:pPr>
            <a:r>
              <a:rPr lang="ar-DZ" sz="2800" dirty="0" smtClean="0">
                <a:latin typeface="ae_AlMateen" pitchFamily="18" charset="-78"/>
                <a:cs typeface="ae_AlMateen" pitchFamily="18" charset="-78"/>
              </a:rPr>
              <a:t>        المركزية لوزارة التربية الوطنية</a:t>
            </a:r>
            <a:r>
              <a:rPr lang="ar-DZ" sz="2400" dirty="0" smtClean="0">
                <a:latin typeface="ae_AlMateen" pitchFamily="18" charset="-78"/>
                <a:cs typeface="ae_AlMateen" pitchFamily="18" charset="-78"/>
              </a:rPr>
              <a:t>.</a:t>
            </a:r>
          </a:p>
        </p:txBody>
      </p:sp>
      <p:sp>
        <p:nvSpPr>
          <p:cNvPr id="4" name="Rectangle 3"/>
          <p:cNvSpPr/>
          <p:nvPr/>
        </p:nvSpPr>
        <p:spPr>
          <a:xfrm rot="18442702">
            <a:off x="34924" y="513893"/>
            <a:ext cx="1723549" cy="92333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54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IGP</a:t>
            </a:r>
            <a:endParaRPr lang="fr-FR" sz="5400" b="1" cap="none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bg1">
                  <a:lumMod val="75000"/>
                  <a:lumOff val="250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95536" y="4653136"/>
            <a:ext cx="8136904" cy="1384995"/>
          </a:xfrm>
          <a:prstGeom prst="rect">
            <a:avLst/>
          </a:prstGeom>
          <a:noFill/>
          <a:ln w="38100">
            <a:solidFill>
              <a:srgbClr val="FFFF99"/>
            </a:solidFill>
          </a:ln>
        </p:spPr>
        <p:txBody>
          <a:bodyPr wrap="square" rtlCol="0">
            <a:spAutoFit/>
          </a:bodyPr>
          <a:lstStyle/>
          <a:p>
            <a:pPr algn="r" rtl="1"/>
            <a:r>
              <a:rPr lang="ar-DZ" sz="2800" b="1" dirty="0" smtClean="0">
                <a:solidFill>
                  <a:srgbClr val="FFFF00"/>
                </a:solidFill>
                <a:cs typeface="AL-Mateen" pitchFamily="2" charset="-78"/>
              </a:rPr>
              <a:t>تنظيمها:</a:t>
            </a:r>
            <a:r>
              <a:rPr lang="ar-DZ" dirty="0" smtClean="0"/>
              <a:t> </a:t>
            </a:r>
            <a:r>
              <a:rPr lang="ar-DZ" sz="2400" dirty="0" smtClean="0">
                <a:latin typeface="ae_AlMateen" pitchFamily="18" charset="-78"/>
                <a:cs typeface="ae_AlMateen" pitchFamily="18" charset="-78"/>
              </a:rPr>
              <a:t>المرسوم رقم 10-229 المؤرخ في </a:t>
            </a:r>
            <a:r>
              <a:rPr lang="fr-FR" sz="2400" dirty="0" smtClean="0">
                <a:latin typeface="ae_AlMateen" pitchFamily="18" charset="-78"/>
                <a:cs typeface="ae_AlMateen" pitchFamily="18" charset="-78"/>
              </a:rPr>
              <a:t>02</a:t>
            </a:r>
            <a:r>
              <a:rPr lang="ar-DZ" sz="2400" dirty="0" smtClean="0">
                <a:latin typeface="ae_AlMateen" pitchFamily="18" charset="-78"/>
                <a:cs typeface="ae_AlMateen" pitchFamily="18" charset="-78"/>
              </a:rPr>
              <a:t>اكتوبر2010</a:t>
            </a:r>
          </a:p>
          <a:p>
            <a:pPr algn="r" rtl="1"/>
            <a:endParaRPr lang="ar-DZ" sz="2800" dirty="0" smtClean="0">
              <a:latin typeface="ae_AlMateen" pitchFamily="18" charset="-78"/>
              <a:cs typeface="ae_AlMateen" pitchFamily="18" charset="-78"/>
            </a:endParaRPr>
          </a:p>
          <a:p>
            <a:pPr algn="r"/>
            <a:r>
              <a:rPr lang="ar-DZ" sz="2800" dirty="0" smtClean="0">
                <a:latin typeface="ae_AlMateen" pitchFamily="18" charset="-78"/>
                <a:cs typeface="ae_AlMateen" pitchFamily="18" charset="-78"/>
              </a:rPr>
              <a:t>       المحدد لتنظيم المفتشية العامة للبيداغوجيا وسيرها</a:t>
            </a:r>
            <a:endParaRPr lang="fr-FR" sz="2800" dirty="0" smtClean="0">
              <a:latin typeface="ae_AlMateen" pitchFamily="18" charset="-78"/>
              <a:cs typeface="ae_AlMateen" pitchFamily="18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71604" y="357166"/>
            <a:ext cx="6426760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ar-DZ" sz="60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cs typeface="Hesham Gornata" pitchFamily="2" charset="-78"/>
              </a:rPr>
              <a:t>المفتشية العامة للبيداغوجيا </a:t>
            </a:r>
            <a:endParaRPr lang="fr-FR" sz="60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cs typeface="Hesham Gornat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357422" y="142852"/>
            <a:ext cx="4357718" cy="584775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ar-DZ" sz="3200" dirty="0" smtClean="0">
                <a:solidFill>
                  <a:sysClr val="windowText" lastClr="000000"/>
                </a:solidFill>
                <a:cs typeface="AL-Mateen" pitchFamily="2" charset="-78"/>
              </a:rPr>
              <a:t>مهام المفتشية العامة للبيداغوجيا</a:t>
            </a:r>
            <a:endParaRPr lang="fr-FR" sz="3200" dirty="0">
              <a:solidFill>
                <a:sysClr val="windowText" lastClr="000000"/>
              </a:solidFill>
              <a:cs typeface="AL-Mateen" pitchFamily="2" charset="-78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6072198" y="1000108"/>
            <a:ext cx="2714644" cy="769441"/>
          </a:xfrm>
          <a:prstGeom prst="rect">
            <a:avLst/>
          </a:prstGeom>
          <a:noFill/>
          <a:ln>
            <a:solidFill>
              <a:srgbClr val="FFFF9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r-DZ" sz="2000" dirty="0" smtClean="0">
                <a:latin typeface="ae_AlMateen" pitchFamily="18" charset="-78"/>
                <a:cs typeface="ae_AlMateen" pitchFamily="18" charset="-78"/>
              </a:rPr>
              <a:t>مراقبة البرامج التعليمية وتقويمها</a:t>
            </a:r>
            <a:r>
              <a:rPr lang="ar-DZ" sz="2400" dirty="0" smtClean="0">
                <a:cs typeface="AL-Mateen" pitchFamily="2" charset="-78"/>
              </a:rPr>
              <a:t>.</a:t>
            </a:r>
            <a:endParaRPr lang="fr-FR" dirty="0">
              <a:cs typeface="AL-Mateen" pitchFamily="2" charset="-78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6072198" y="1841346"/>
            <a:ext cx="2714644" cy="1938992"/>
          </a:xfrm>
          <a:prstGeom prst="rect">
            <a:avLst/>
          </a:prstGeom>
          <a:noFill/>
          <a:ln>
            <a:solidFill>
              <a:srgbClr val="FFFF99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ar-DZ" sz="2000" dirty="0" smtClean="0">
                <a:latin typeface="ae_AlMateen" pitchFamily="18" charset="-78"/>
                <a:cs typeface="ae_AlMateen" pitchFamily="18" charset="-78"/>
              </a:rPr>
              <a:t>السهر على تنفيذ التعليمات والتوجيهات الرسمية المرتبطة ببرامج التعليم وطرائقه ومواقيته وكذا تقويم </a:t>
            </a:r>
            <a:r>
              <a:rPr lang="ar-DZ" sz="2000" dirty="0" err="1" smtClean="0">
                <a:cs typeface="AL-Mateen" pitchFamily="2" charset="-78"/>
              </a:rPr>
              <a:t>اعمال</a:t>
            </a:r>
            <a:r>
              <a:rPr lang="ar-DZ" sz="2000" dirty="0" smtClean="0">
                <a:cs typeface="AL-Mateen" pitchFamily="2" charset="-78"/>
              </a:rPr>
              <a:t> التلاميذ وتوجيههم.</a:t>
            </a:r>
            <a:endParaRPr lang="fr-FR" sz="2000" dirty="0" smtClean="0">
              <a:cs typeface="AL-Mateen" pitchFamily="2" charset="-78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6072198" y="3902613"/>
            <a:ext cx="2714644" cy="1015663"/>
          </a:xfrm>
          <a:prstGeom prst="rect">
            <a:avLst/>
          </a:prstGeom>
          <a:noFill/>
          <a:ln>
            <a:solidFill>
              <a:srgbClr val="FFFF9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r-DZ" sz="2000" dirty="0" smtClean="0">
                <a:latin typeface="ae_AlMateen" pitchFamily="18" charset="-78"/>
                <a:cs typeface="ae_AlMateen" pitchFamily="18" charset="-78"/>
              </a:rPr>
              <a:t>مراقبة الأنشطة البيداغوجية والتربوية وتقويمها في المؤسسات العمومية والخاصة</a:t>
            </a:r>
            <a:endParaRPr lang="fr-FR" sz="2000" dirty="0" smtClean="0">
              <a:latin typeface="ae_AlMateen" pitchFamily="18" charset="-78"/>
              <a:cs typeface="ae_AlMateen" pitchFamily="18" charset="-78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6072198" y="5056543"/>
            <a:ext cx="2714644" cy="1323439"/>
          </a:xfrm>
          <a:prstGeom prst="rect">
            <a:avLst/>
          </a:prstGeom>
          <a:noFill/>
          <a:ln>
            <a:solidFill>
              <a:srgbClr val="FFFF9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r-DZ" sz="2000" dirty="0" smtClean="0">
                <a:latin typeface="ae_AlMateen" pitchFamily="18" charset="-78"/>
                <a:cs typeface="ae_AlMateen" pitchFamily="18" charset="-78"/>
              </a:rPr>
              <a:t>المشاركة في إعداد البرامج التعليمية وتقويمها وكذا المصادقة على مدونة الوسائل التعليمية </a:t>
            </a:r>
            <a:endParaRPr lang="fr-FR" sz="2000" dirty="0">
              <a:latin typeface="ae_AlMateen" pitchFamily="18" charset="-78"/>
              <a:cs typeface="ae_AlMateen" pitchFamily="18" charset="-78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3167338" y="1000108"/>
            <a:ext cx="2714644" cy="1631216"/>
          </a:xfrm>
          <a:prstGeom prst="rect">
            <a:avLst/>
          </a:prstGeom>
          <a:noFill/>
          <a:ln>
            <a:solidFill>
              <a:srgbClr val="FFFF9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r-DZ" sz="2000" dirty="0" smtClean="0">
                <a:latin typeface="ae_AlMateen" pitchFamily="18" charset="-78"/>
                <a:cs typeface="ae_AlMateen" pitchFamily="18" charset="-78"/>
              </a:rPr>
              <a:t>مراقبة تنفيذ الخطط التربوي والمشروع البيداغوجي المتعلقين بكل مادة تعليمية </a:t>
            </a:r>
            <a:r>
              <a:rPr lang="ar-DZ" sz="2000" dirty="0" smtClean="0">
                <a:cs typeface="AL-Mateen" pitchFamily="2" charset="-78"/>
              </a:rPr>
              <a:t>وضمان متابعتها وتقويمها.</a:t>
            </a:r>
            <a:endParaRPr lang="fr-FR" sz="2000" dirty="0" smtClean="0">
              <a:cs typeface="AL-Mateen" pitchFamily="2" charset="-78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285720" y="1000108"/>
            <a:ext cx="2714644" cy="707886"/>
          </a:xfrm>
          <a:prstGeom prst="rect">
            <a:avLst/>
          </a:prstGeom>
          <a:noFill/>
          <a:ln>
            <a:solidFill>
              <a:srgbClr val="FFFF9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r-DZ" sz="2000" dirty="0" smtClean="0">
                <a:latin typeface="ae_AlMateen" pitchFamily="18" charset="-78"/>
                <a:cs typeface="ae_AlMateen" pitchFamily="18" charset="-78"/>
              </a:rPr>
              <a:t>السهر على الاستعمال العقلاني والأمثل للوسائل التعليمية </a:t>
            </a:r>
            <a:endParaRPr lang="fr-FR" sz="2000" dirty="0">
              <a:latin typeface="ae_AlMateen" pitchFamily="18" charset="-78"/>
              <a:cs typeface="ae_AlMateen" pitchFamily="18" charset="-78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285720" y="1782586"/>
            <a:ext cx="2714644" cy="1323439"/>
          </a:xfrm>
          <a:prstGeom prst="rect">
            <a:avLst/>
          </a:prstGeom>
          <a:noFill/>
          <a:ln>
            <a:solidFill>
              <a:srgbClr val="FFFF9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r-DZ" sz="2000" dirty="0" smtClean="0">
                <a:latin typeface="ae_AlMateen" pitchFamily="18" charset="-78"/>
                <a:cs typeface="ae_AlMateen" pitchFamily="18" charset="-78"/>
              </a:rPr>
              <a:t>المساهمة في إعداد مخططات تكوين موظفي التعليم والتفتيش البيداغوجي </a:t>
            </a:r>
            <a:r>
              <a:rPr lang="ar-DZ" sz="2000" dirty="0" smtClean="0">
                <a:cs typeface="AL-Mateen" pitchFamily="2" charset="-78"/>
              </a:rPr>
              <a:t>وبرامجه.</a:t>
            </a:r>
            <a:endParaRPr lang="fr-FR" sz="1600" dirty="0">
              <a:cs typeface="AL-Mateen" pitchFamily="2" charset="-78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285720" y="3229162"/>
            <a:ext cx="2714644" cy="1323439"/>
          </a:xfrm>
          <a:prstGeom prst="rect">
            <a:avLst/>
          </a:prstGeom>
          <a:noFill/>
          <a:ln>
            <a:solidFill>
              <a:srgbClr val="FFFF9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r-DZ" sz="2000" dirty="0" smtClean="0">
                <a:latin typeface="ae_AlMateen" pitchFamily="18" charset="-78"/>
                <a:cs typeface="ae_AlMateen" pitchFamily="18" charset="-78"/>
              </a:rPr>
              <a:t>تأطير أنشطة موظفي التفتيش البيداغوجي وضمان متابعتها وتقويمها بالتنسيق مع مديريات التربية</a:t>
            </a:r>
            <a:endParaRPr lang="fr-FR" sz="2000" dirty="0" smtClean="0">
              <a:latin typeface="ae_AlMateen" pitchFamily="18" charset="-78"/>
              <a:cs typeface="ae_AlMateen" pitchFamily="18" charset="-78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285720" y="4714884"/>
            <a:ext cx="2714644" cy="1631216"/>
          </a:xfrm>
          <a:prstGeom prst="rect">
            <a:avLst/>
          </a:prstGeom>
          <a:noFill/>
          <a:ln>
            <a:solidFill>
              <a:srgbClr val="FFFF9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r-DZ" sz="2000" dirty="0" smtClean="0">
                <a:latin typeface="ae_AlMateen" pitchFamily="18" charset="-78"/>
                <a:cs typeface="ae_AlMateen" pitchFamily="18" charset="-78"/>
              </a:rPr>
              <a:t>المساهمة في إعداد مختلف المسابقات والامتحانات المدرسية والمهنية وتنظيمها بالتنسيق مع المؤسسات </a:t>
            </a:r>
            <a:r>
              <a:rPr lang="ar-DZ" sz="2000" dirty="0" smtClean="0">
                <a:cs typeface="AL-Mateen" pitchFamily="2" charset="-78"/>
              </a:rPr>
              <a:t>المؤهلة.</a:t>
            </a:r>
            <a:endParaRPr lang="fr-FR" sz="1600" dirty="0">
              <a:cs typeface="AL-Mateen" pitchFamily="2" charset="-78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3167338" y="4748767"/>
            <a:ext cx="2714644" cy="1631216"/>
          </a:xfrm>
          <a:prstGeom prst="rect">
            <a:avLst/>
          </a:prstGeom>
          <a:noFill/>
          <a:ln>
            <a:solidFill>
              <a:srgbClr val="FFFF9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r-DZ" sz="2000" dirty="0" smtClean="0">
                <a:latin typeface="ae_AlMateen" pitchFamily="18" charset="-78"/>
                <a:cs typeface="ae_AlMateen" pitchFamily="18" charset="-78"/>
              </a:rPr>
              <a:t>العمل على تطوير آليات التسيير البيداغوجي والتربوي </a:t>
            </a:r>
            <a:r>
              <a:rPr lang="ar-DZ" sz="2000" dirty="0" err="1" smtClean="0">
                <a:latin typeface="ae_AlMateen" pitchFamily="18" charset="-78"/>
                <a:cs typeface="ae_AlMateen" pitchFamily="18" charset="-78"/>
              </a:rPr>
              <a:t>وعصرنتها</a:t>
            </a:r>
            <a:r>
              <a:rPr lang="ar-DZ" sz="2000" dirty="0" smtClean="0">
                <a:latin typeface="ae_AlMateen" pitchFamily="18" charset="-78"/>
                <a:cs typeface="ae_AlMateen" pitchFamily="18" charset="-78"/>
              </a:rPr>
              <a:t> بالتحكم في استعمال  تكنولوجيات الإعلام والاتصال</a:t>
            </a:r>
            <a:r>
              <a:rPr lang="ar-DZ" sz="2000" dirty="0" smtClean="0">
                <a:cs typeface="AL-Mateen" pitchFamily="2" charset="-78"/>
              </a:rPr>
              <a:t>.</a:t>
            </a:r>
            <a:endParaRPr lang="fr-FR" sz="1600" dirty="0">
              <a:cs typeface="AL-Mateen" pitchFamily="2" charset="-78"/>
            </a:endParaRPr>
          </a:p>
        </p:txBody>
      </p:sp>
      <p:sp>
        <p:nvSpPr>
          <p:cNvPr id="14" name="Ellipse 13"/>
          <p:cNvSpPr/>
          <p:nvPr/>
        </p:nvSpPr>
        <p:spPr>
          <a:xfrm>
            <a:off x="3143240" y="2708920"/>
            <a:ext cx="2714644" cy="193452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000" dirty="0" smtClean="0">
                <a:solidFill>
                  <a:schemeClr val="tx1"/>
                </a:solidFill>
                <a:latin typeface="ae_AlMateen" pitchFamily="18" charset="-78"/>
                <a:cs typeface="ae_AlMateen" pitchFamily="18" charset="-78"/>
              </a:rPr>
              <a:t>مراقبة الأنشطة البيداغوجية والتربوية وتقويمها في المؤسسات العمومية والخاصة</a:t>
            </a:r>
            <a:endParaRPr lang="fr-FR" sz="2000" dirty="0">
              <a:solidFill>
                <a:schemeClr val="tx1"/>
              </a:solidFill>
              <a:latin typeface="ae_AlMateen" pitchFamily="18" charset="-78"/>
              <a:cs typeface="ae_AlMateen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357422" y="142852"/>
            <a:ext cx="4357718" cy="584775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ar-DZ" sz="3200" dirty="0" smtClean="0">
                <a:solidFill>
                  <a:sysClr val="windowText" lastClr="000000"/>
                </a:solidFill>
                <a:cs typeface="AL-Mateen" pitchFamily="2" charset="-78"/>
              </a:rPr>
              <a:t>مهام المفتشية العامة للبيداغوجيا</a:t>
            </a:r>
            <a:endParaRPr lang="fr-FR" sz="3200" dirty="0">
              <a:solidFill>
                <a:sysClr val="windowText" lastClr="000000"/>
              </a:solidFill>
              <a:cs typeface="AL-Mateen" pitchFamily="2" charset="-78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5796136" y="1000108"/>
            <a:ext cx="2714644" cy="1354217"/>
          </a:xfrm>
          <a:prstGeom prst="rect">
            <a:avLst/>
          </a:prstGeom>
          <a:noFill/>
          <a:ln>
            <a:solidFill>
              <a:srgbClr val="FFFF99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ar-DZ" sz="2000" dirty="0" smtClean="0">
              <a:latin typeface="ae_AlMateen" pitchFamily="18" charset="-78"/>
              <a:cs typeface="ae_AlMateen" pitchFamily="18" charset="-78"/>
            </a:endParaRPr>
          </a:p>
          <a:p>
            <a:pPr algn="ctr"/>
            <a:r>
              <a:rPr lang="ar-DZ" sz="2000" dirty="0" smtClean="0">
                <a:latin typeface="ae_AlMateen" pitchFamily="18" charset="-78"/>
                <a:cs typeface="ae_AlMateen" pitchFamily="18" charset="-78"/>
              </a:rPr>
              <a:t>مراقبة متابعة برامج التعليم في كل مادة وتقويم تنفيذها</a:t>
            </a:r>
            <a:r>
              <a:rPr lang="ar-DZ" sz="2400" dirty="0" smtClean="0">
                <a:cs typeface="AL-Mateen" pitchFamily="2" charset="-78"/>
              </a:rPr>
              <a:t>.</a:t>
            </a:r>
          </a:p>
          <a:p>
            <a:pPr algn="ctr"/>
            <a:endParaRPr lang="fr-FR" dirty="0">
              <a:cs typeface="AL-Mateen" pitchFamily="2" charset="-78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755576" y="1000108"/>
            <a:ext cx="2714644" cy="1323439"/>
          </a:xfrm>
          <a:prstGeom prst="rect">
            <a:avLst/>
          </a:prstGeom>
          <a:noFill/>
          <a:ln>
            <a:solidFill>
              <a:srgbClr val="FFFF99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ar-DZ" sz="2000" dirty="0" smtClean="0">
                <a:latin typeface="ae_AlMateen" pitchFamily="18" charset="-78"/>
                <a:cs typeface="ae_AlMateen" pitchFamily="18" charset="-78"/>
              </a:rPr>
              <a:t>المشاركة في وضع نظام تقويم العمل المدرسي للتلاميذوالأداء المهني لموظفي التعليم ومتابعة تطبيقه</a:t>
            </a:r>
            <a:r>
              <a:rPr lang="ar-DZ" sz="2000" dirty="0" smtClean="0">
                <a:cs typeface="AL-Mateen" pitchFamily="2" charset="-78"/>
              </a:rPr>
              <a:t>.</a:t>
            </a:r>
            <a:endParaRPr lang="fr-FR" sz="2000" dirty="0" smtClean="0">
              <a:cs typeface="AL-Mateen" pitchFamily="2" charset="-78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5601772" y="4715452"/>
            <a:ext cx="2714644" cy="1631216"/>
          </a:xfrm>
          <a:prstGeom prst="rect">
            <a:avLst/>
          </a:prstGeom>
          <a:noFill/>
          <a:ln>
            <a:solidFill>
              <a:srgbClr val="FFFF9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r-DZ" sz="2000" dirty="0" smtClean="0">
                <a:latin typeface="ae_AlMateen" pitchFamily="18" charset="-78"/>
                <a:cs typeface="ae_AlMateen" pitchFamily="18" charset="-78"/>
              </a:rPr>
              <a:t>استغلال التقارير الواردة من المفتشين البيداغوجيين وتلخيصها بهدف تحسين مردود </a:t>
            </a:r>
          </a:p>
          <a:p>
            <a:pPr algn="r" rtl="1"/>
            <a:r>
              <a:rPr lang="ar-DZ" sz="2000" dirty="0" smtClean="0">
                <a:latin typeface="ae_AlMateen" pitchFamily="18" charset="-78"/>
                <a:cs typeface="ae_AlMateen" pitchFamily="18" charset="-78"/>
              </a:rPr>
              <a:t>المنظومة التربوية</a:t>
            </a:r>
          </a:p>
          <a:p>
            <a:pPr algn="r" rtl="1"/>
            <a:endParaRPr lang="fr-FR" sz="2000" dirty="0" smtClean="0">
              <a:latin typeface="ae_AlMateen" pitchFamily="18" charset="-78"/>
              <a:cs typeface="ae_AlMateen" pitchFamily="18" charset="-78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729893" y="4722909"/>
            <a:ext cx="2714644" cy="1631216"/>
          </a:xfrm>
          <a:prstGeom prst="rect">
            <a:avLst/>
          </a:prstGeom>
          <a:noFill/>
          <a:ln>
            <a:solidFill>
              <a:srgbClr val="FFFF9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r-DZ" sz="2000" dirty="0" smtClean="0">
                <a:latin typeface="ae_AlMateen" pitchFamily="18" charset="-78"/>
                <a:cs typeface="ae_AlMateen" pitchFamily="18" charset="-78"/>
              </a:rPr>
              <a:t>المساهمة في المهام الظرفية ذات الطابع البيداغوجي والتربوي المبرمجة في الهياكل والمؤسسات العمومية تحت الوصاية </a:t>
            </a:r>
            <a:endParaRPr lang="fr-FR" sz="2000" dirty="0">
              <a:latin typeface="ae_AlMateen" pitchFamily="18" charset="-78"/>
              <a:cs typeface="ae_AlMateen" pitchFamily="18" charset="-78"/>
            </a:endParaRPr>
          </a:p>
        </p:txBody>
      </p:sp>
      <p:sp>
        <p:nvSpPr>
          <p:cNvPr id="14" name="Ellipse 13"/>
          <p:cNvSpPr/>
          <p:nvPr/>
        </p:nvSpPr>
        <p:spPr>
          <a:xfrm>
            <a:off x="2483768" y="2323547"/>
            <a:ext cx="4259302" cy="2319899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800" dirty="0" smtClean="0">
                <a:solidFill>
                  <a:schemeClr val="bg1"/>
                </a:solidFill>
                <a:latin typeface="ae_AlMateen" pitchFamily="18" charset="-78"/>
                <a:cs typeface="ae_AlMateen" pitchFamily="18" charset="-78"/>
              </a:rPr>
              <a:t>يسير المفتشية العامة للبيداغوجيا 15 مفتشا يكلفون بالخصوص بالمهام التالية</a:t>
            </a:r>
            <a:endParaRPr lang="fr-FR" sz="2800" dirty="0">
              <a:solidFill>
                <a:schemeClr val="bg1"/>
              </a:solidFill>
              <a:latin typeface="ae_AlMateen" pitchFamily="18" charset="-78"/>
              <a:cs typeface="ae_AlMateen" pitchFamily="18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86353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755576" y="2060848"/>
            <a:ext cx="7416824" cy="3528392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ar-DZ" sz="6000" dirty="0" smtClean="0">
              <a:latin typeface="Aldhabi" pitchFamily="2" charset="-78"/>
              <a:cs typeface="Aldhabi" pitchFamily="2" charset="-78"/>
            </a:endParaRPr>
          </a:p>
          <a:p>
            <a:pPr algn="ctr" rtl="1"/>
            <a:r>
              <a:rPr lang="ar-DZ" sz="6000" dirty="0" smtClean="0">
                <a:latin typeface="Aldhabi" pitchFamily="2" charset="-78"/>
                <a:cs typeface="Aldhabi" pitchFamily="2" charset="-78"/>
              </a:rPr>
              <a:t>تأطير انشطة موظفي التفتيش البيداغوجي وضمان متابعتها وتقويمها بالتنسيق مع مديريات التربية</a:t>
            </a:r>
          </a:p>
          <a:p>
            <a:pPr algn="ctr" rtl="1"/>
            <a:endParaRPr lang="fr-FR" sz="6000" dirty="0">
              <a:latin typeface="Aldhabi" pitchFamily="2" charset="-78"/>
              <a:cs typeface="Aldhabi" pitchFamily="2" charset="-78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2339752" y="777478"/>
            <a:ext cx="4032448" cy="923330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ar-DZ" sz="5400" dirty="0" smtClean="0">
                <a:latin typeface="ae_AlArabiya" pitchFamily="18" charset="-78"/>
                <a:cs typeface="ae_AlArabiya" pitchFamily="18" charset="-78"/>
              </a:rPr>
              <a:t>من مهام م.ع.ب</a:t>
            </a:r>
            <a:endParaRPr lang="fr-FR" sz="5400" dirty="0">
              <a:latin typeface="ae_AlArabiya" pitchFamily="18" charset="-78"/>
              <a:cs typeface="ae_AlArabiya" pitchFamily="18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22464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214546" y="1142984"/>
            <a:ext cx="4536504" cy="2736304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6600" b="1" dirty="0" smtClean="0">
                <a:latin typeface="Aldhabi" pitchFamily="2" charset="-78"/>
                <a:cs typeface="Aldhabi" pitchFamily="2" charset="-78"/>
              </a:rPr>
              <a:t>اللجان الولائية للتنسيق البيداغوجي </a:t>
            </a:r>
            <a:endParaRPr lang="fr-FR" sz="6600" b="1" dirty="0">
              <a:latin typeface="Aldhabi" pitchFamily="2" charset="-78"/>
              <a:cs typeface="Aldhabi" pitchFamily="2" charset="-78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1643042" y="4558737"/>
            <a:ext cx="5929354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ar-DZ" sz="2800" b="1" dirty="0" smtClean="0">
                <a:solidFill>
                  <a:schemeClr val="bg1"/>
                </a:solidFill>
                <a:cs typeface="AL-Mateen" pitchFamily="2" charset="-78"/>
              </a:rPr>
              <a:t>المراسلة رقم 171/م.ع.ب/2010 بتاريخ 10نوفمبر 2010</a:t>
            </a:r>
            <a:endParaRPr lang="fr-FR" sz="2800" b="1" dirty="0">
              <a:solidFill>
                <a:schemeClr val="bg1"/>
              </a:solidFill>
              <a:cs typeface="AL-Mateen" pitchFamily="2" charset="-78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643042" y="5344555"/>
            <a:ext cx="5929354" cy="584775"/>
          </a:xfrm>
          <a:prstGeom prst="rect">
            <a:avLst/>
          </a:prstGeom>
          <a:solidFill>
            <a:schemeClr val="tx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 rtl="1"/>
            <a:r>
              <a:rPr lang="ar-DZ" sz="2800" b="1" dirty="0" smtClean="0">
                <a:solidFill>
                  <a:schemeClr val="bg1"/>
                </a:solidFill>
                <a:cs typeface="AL-Mateen" pitchFamily="2" charset="-78"/>
              </a:rPr>
              <a:t>المراسلة رقم 328-11/</a:t>
            </a:r>
            <a:r>
              <a:rPr lang="ar-DZ" sz="3200" b="1" dirty="0" smtClean="0">
                <a:solidFill>
                  <a:schemeClr val="bg1"/>
                </a:solidFill>
                <a:cs typeface="AL-Mateen" pitchFamily="2" charset="-78"/>
              </a:rPr>
              <a:t>م.ع.ب</a:t>
            </a:r>
            <a:r>
              <a:rPr lang="ar-DZ" sz="2800" b="1" dirty="0" smtClean="0">
                <a:solidFill>
                  <a:schemeClr val="bg1"/>
                </a:solidFill>
                <a:cs typeface="AL-Mateen" pitchFamily="2" charset="-78"/>
              </a:rPr>
              <a:t>/2014   بتاريخ 15جانفي 2014.</a:t>
            </a:r>
            <a:endParaRPr lang="fr-FR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22464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1547664" y="428604"/>
            <a:ext cx="5882426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ar-DZ" sz="320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e_Cortoba" pitchFamily="18" charset="-78"/>
                <a:cs typeface="ae_Cortoba" pitchFamily="18" charset="-78"/>
              </a:rPr>
              <a:t>اللجان الولائية للتنسيق </a:t>
            </a:r>
            <a:r>
              <a:rPr lang="ar-DZ" sz="3200" dirty="0" smtClean="0">
                <a:solidFill>
                  <a:schemeClr val="bg1">
                    <a:lumMod val="75000"/>
                    <a:lumOff val="25000"/>
                  </a:schemeClr>
                </a:solidFill>
                <a:cs typeface="AL-Mateen" pitchFamily="2" charset="-78"/>
              </a:rPr>
              <a:t>البيداغوجية </a:t>
            </a:r>
            <a:endParaRPr lang="fr-FR" sz="3200" dirty="0">
              <a:solidFill>
                <a:schemeClr val="bg1">
                  <a:lumMod val="75000"/>
                  <a:lumOff val="25000"/>
                </a:schemeClr>
              </a:solidFill>
              <a:cs typeface="AL-Mateen" pitchFamily="2" charset="-78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6072198" y="1357298"/>
            <a:ext cx="2714644" cy="1631216"/>
          </a:xfrm>
          <a:prstGeom prst="rect">
            <a:avLst/>
          </a:prstGeom>
          <a:noFill/>
          <a:ln>
            <a:solidFill>
              <a:srgbClr val="FFFF9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r-DZ" sz="2000" dirty="0" smtClean="0">
                <a:latin typeface="ae_AlMateen" pitchFamily="18" charset="-78"/>
                <a:cs typeface="ae_AlMateen" pitchFamily="18" charset="-78"/>
              </a:rPr>
              <a:t>تحليل القضايا التربوية البيداغوجية في الولاية حسب المرحلة من خلال فتح الملفات ذات الأثر الفعال في تحسين الأداء التربوي..</a:t>
            </a:r>
            <a:endParaRPr lang="fr-FR" sz="2000" dirty="0" smtClean="0">
              <a:latin typeface="ae_AlMateen" pitchFamily="18" charset="-78"/>
              <a:cs typeface="ae_AlMateen" pitchFamily="18" charset="-78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6072198" y="3133417"/>
            <a:ext cx="2714644" cy="1015663"/>
          </a:xfrm>
          <a:prstGeom prst="rect">
            <a:avLst/>
          </a:prstGeom>
          <a:noFill/>
          <a:ln>
            <a:solidFill>
              <a:srgbClr val="FFFF99"/>
            </a:solidFill>
          </a:ln>
        </p:spPr>
        <p:txBody>
          <a:bodyPr wrap="square" rtlCol="0">
            <a:spAutoFit/>
          </a:bodyPr>
          <a:lstStyle/>
          <a:p>
            <a:pPr algn="ctr" rtl="1"/>
            <a:r>
              <a:rPr lang="ar-DZ" sz="2000" dirty="0" smtClean="0">
                <a:latin typeface="ae_AlMateen" pitchFamily="18" charset="-78"/>
                <a:cs typeface="ae_AlMateen" pitchFamily="18" charset="-78"/>
              </a:rPr>
              <a:t>التكفل بملف الإصلاح التربوي في جوانبه البيداغوجية </a:t>
            </a:r>
            <a:r>
              <a:rPr lang="fr-FR" sz="2000" dirty="0" smtClean="0">
                <a:cs typeface="AL-Mateen" pitchFamily="2" charset="-78"/>
              </a:rPr>
              <a:t>)</a:t>
            </a:r>
            <a:r>
              <a:rPr lang="ar-DZ" sz="2000" dirty="0" smtClean="0">
                <a:latin typeface="ae_AlMateen" pitchFamily="18" charset="-78"/>
                <a:cs typeface="ae_AlMateen" pitchFamily="18" charset="-78"/>
              </a:rPr>
              <a:t>مناهج،كتب،...</a:t>
            </a:r>
            <a:r>
              <a:rPr lang="fr-FR" sz="2000" dirty="0" smtClean="0">
                <a:latin typeface="ae_AlMateen" pitchFamily="18" charset="-78"/>
                <a:cs typeface="ae_AlMateen" pitchFamily="18" charset="-78"/>
              </a:rPr>
              <a:t>(</a:t>
            </a:r>
            <a:r>
              <a:rPr lang="ar-DZ" sz="2000" dirty="0" smtClean="0">
                <a:latin typeface="ae_AlMateen" pitchFamily="18" charset="-78"/>
                <a:cs typeface="ae_AlMateen" pitchFamily="18" charset="-78"/>
              </a:rPr>
              <a:t>.</a:t>
            </a:r>
            <a:endParaRPr lang="fr-FR" sz="2000" dirty="0" smtClean="0">
              <a:latin typeface="ae_AlMateen" pitchFamily="18" charset="-78"/>
              <a:cs typeface="ae_AlMateen" pitchFamily="18" charset="-78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6072198" y="4370328"/>
            <a:ext cx="2714644" cy="1938992"/>
          </a:xfrm>
          <a:prstGeom prst="rect">
            <a:avLst/>
          </a:prstGeom>
          <a:noFill/>
          <a:ln>
            <a:solidFill>
              <a:srgbClr val="FFFF99"/>
            </a:solidFill>
          </a:ln>
        </p:spPr>
        <p:txBody>
          <a:bodyPr wrap="square" rtlCol="0">
            <a:spAutoFit/>
          </a:bodyPr>
          <a:lstStyle/>
          <a:p>
            <a:pPr algn="ctr" rtl="1"/>
            <a:r>
              <a:rPr lang="ar-DZ" sz="2000" dirty="0" smtClean="0">
                <a:latin typeface="ae_AlMateen" pitchFamily="18" charset="-78"/>
                <a:cs typeface="ae_AlMateen" pitchFamily="18" charset="-78"/>
              </a:rPr>
              <a:t>تقويم النشاطات البيداغوجية للمؤسسات التربوية </a:t>
            </a:r>
            <a:r>
              <a:rPr lang="fr-FR" sz="2000" dirty="0" smtClean="0">
                <a:latin typeface="ae_AlMateen" pitchFamily="18" charset="-78"/>
                <a:cs typeface="ae_AlMateen" pitchFamily="18" charset="-78"/>
              </a:rPr>
              <a:t>)</a:t>
            </a:r>
            <a:r>
              <a:rPr lang="ar-DZ" sz="2000" dirty="0" smtClean="0">
                <a:latin typeface="ae_AlMateen" pitchFamily="18" charset="-78"/>
                <a:cs typeface="ae_AlMateen" pitchFamily="18" charset="-78"/>
              </a:rPr>
              <a:t>التوجيه،التنسيق في المادة،المجالس التعليمية،المخابر ، المكتبة ، دفاتر النصوص،..</a:t>
            </a:r>
            <a:r>
              <a:rPr lang="fr-FR" sz="2000" dirty="0" smtClean="0">
                <a:latin typeface="ae_AlMateen" pitchFamily="18" charset="-78"/>
                <a:cs typeface="ae_AlMateen" pitchFamily="18" charset="-78"/>
              </a:rPr>
              <a:t>(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3143240" y="5221649"/>
            <a:ext cx="2714644" cy="1015663"/>
          </a:xfrm>
          <a:prstGeom prst="rect">
            <a:avLst/>
          </a:prstGeom>
          <a:noFill/>
          <a:ln>
            <a:solidFill>
              <a:srgbClr val="FFFF99"/>
            </a:solidFill>
          </a:ln>
        </p:spPr>
        <p:txBody>
          <a:bodyPr wrap="square" rtlCol="0">
            <a:spAutoFit/>
          </a:bodyPr>
          <a:lstStyle/>
          <a:p>
            <a:pPr algn="ctr" rtl="1"/>
            <a:r>
              <a:rPr lang="ar-DZ" sz="2000" dirty="0" smtClean="0">
                <a:latin typeface="ae_AlMateen" pitchFamily="18" charset="-78"/>
                <a:cs typeface="ae_AlMateen" pitchFamily="18" charset="-78"/>
              </a:rPr>
              <a:t>اقتراح أساليب العمل الكفيلة </a:t>
            </a:r>
            <a:r>
              <a:rPr lang="ar-DZ" sz="2000" dirty="0">
                <a:latin typeface="ae_AlMateen" pitchFamily="18" charset="-78"/>
                <a:cs typeface="ae_AlMateen" pitchFamily="18" charset="-78"/>
              </a:rPr>
              <a:t>  بتفعيل دور المفتشين وتحسين آليات عملهم</a:t>
            </a:r>
            <a:endParaRPr lang="ar-DZ" sz="2000" dirty="0" smtClean="0">
              <a:latin typeface="ae_AlMateen" pitchFamily="18" charset="-78"/>
              <a:cs typeface="ae_AlMateen" pitchFamily="18" charset="-78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285720" y="4501569"/>
            <a:ext cx="2714644" cy="1015663"/>
          </a:xfrm>
          <a:prstGeom prst="rect">
            <a:avLst/>
          </a:prstGeom>
          <a:noFill/>
          <a:ln>
            <a:solidFill>
              <a:srgbClr val="FFFF9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r-DZ" sz="2000" dirty="0" smtClean="0">
                <a:cs typeface="AL-Mateen" pitchFamily="2" charset="-78"/>
              </a:rPr>
              <a:t>العامة </a:t>
            </a:r>
            <a:r>
              <a:rPr lang="ar-DZ" sz="2000" dirty="0" smtClean="0">
                <a:latin typeface="ae_AlMateen" pitchFamily="18" charset="-78"/>
                <a:cs typeface="ae_AlMateen" pitchFamily="18" charset="-78"/>
              </a:rPr>
              <a:t>إعداد دراسات ميدانية بمبادرة من اللجنة أو بطلب من </a:t>
            </a:r>
            <a:r>
              <a:rPr lang="ar-DZ" sz="2000" dirty="0" err="1" smtClean="0">
                <a:latin typeface="ae_AlMateen" pitchFamily="18" charset="-78"/>
                <a:cs typeface="ae_AlMateen" pitchFamily="18" charset="-78"/>
              </a:rPr>
              <a:t>المفتشية</a:t>
            </a:r>
            <a:r>
              <a:rPr lang="ar-DZ" sz="2000" dirty="0" smtClean="0">
                <a:latin typeface="ae_AlMateen" pitchFamily="18" charset="-78"/>
                <a:cs typeface="ae_AlMateen" pitchFamily="18" charset="-78"/>
              </a:rPr>
              <a:t> </a:t>
            </a:r>
            <a:r>
              <a:rPr lang="ar-DZ" sz="2000" dirty="0" err="1" smtClean="0">
                <a:cs typeface="AL-Mateen" pitchFamily="2" charset="-78"/>
              </a:rPr>
              <a:t>للبيداغوجيا</a:t>
            </a:r>
            <a:r>
              <a:rPr lang="ar-DZ" sz="2000" dirty="0" smtClean="0">
                <a:cs typeface="AL-Mateen" pitchFamily="2" charset="-78"/>
              </a:rPr>
              <a:t> </a:t>
            </a:r>
            <a:endParaRPr lang="fr-FR" sz="2000" dirty="0" smtClean="0">
              <a:cs typeface="AL-Mateen" pitchFamily="2" charset="-78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285720" y="3205425"/>
            <a:ext cx="2714644" cy="1015663"/>
          </a:xfrm>
          <a:prstGeom prst="rect">
            <a:avLst/>
          </a:prstGeom>
          <a:noFill/>
          <a:ln>
            <a:solidFill>
              <a:srgbClr val="FFFF9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r-DZ" sz="2000" dirty="0" smtClean="0">
                <a:latin typeface="ae_AlMateen" pitchFamily="18" charset="-78"/>
                <a:cs typeface="ae_AlMateen" pitchFamily="18" charset="-78"/>
              </a:rPr>
              <a:t>التعاون والتشاور مع مديريات التربية في معالجة القضايا </a:t>
            </a:r>
            <a:r>
              <a:rPr lang="ar-DZ" sz="2000" dirty="0" smtClean="0">
                <a:cs typeface="AL-Mateen" pitchFamily="2" charset="-78"/>
              </a:rPr>
              <a:t>البيداغوجية.</a:t>
            </a:r>
            <a:endParaRPr lang="fr-FR" sz="2000" dirty="0" smtClean="0">
              <a:cs typeface="AL-Mateen" pitchFamily="2" charset="-78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285720" y="1357298"/>
            <a:ext cx="2714644" cy="1631216"/>
          </a:xfrm>
          <a:prstGeom prst="rect">
            <a:avLst/>
          </a:prstGeom>
          <a:noFill/>
          <a:ln>
            <a:solidFill>
              <a:srgbClr val="FFFF9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r-DZ" sz="2000" dirty="0" smtClean="0">
                <a:latin typeface="ae_AlMateen" pitchFamily="18" charset="-78"/>
                <a:cs typeface="ae_AlMateen" pitchFamily="18" charset="-78"/>
              </a:rPr>
              <a:t>التشاور والتنسيق مع المفتشين العاملين في الولاية من اجل دعم الأساتذة في مجال التحكم في أدوات تقديم المادة</a:t>
            </a:r>
            <a:r>
              <a:rPr lang="ar-DZ" sz="2000" dirty="0" smtClean="0">
                <a:cs typeface="AL-Mateen" pitchFamily="2" charset="-78"/>
              </a:rPr>
              <a:t>.</a:t>
            </a:r>
            <a:endParaRPr lang="fr-FR" sz="2000" dirty="0" smtClean="0">
              <a:cs typeface="AL-Mateen" pitchFamily="2" charset="-78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285720" y="5837202"/>
            <a:ext cx="2714644" cy="400110"/>
          </a:xfrm>
          <a:prstGeom prst="rect">
            <a:avLst/>
          </a:prstGeom>
          <a:noFill/>
          <a:ln>
            <a:solidFill>
              <a:srgbClr val="FFFF9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r-DZ" sz="2000" dirty="0" smtClean="0">
                <a:latin typeface="ae_AlMateen" pitchFamily="18" charset="-78"/>
                <a:cs typeface="ae_AlMateen" pitchFamily="18" charset="-78"/>
              </a:rPr>
              <a:t>تحليل النتائج المدرسية </a:t>
            </a:r>
            <a:endParaRPr lang="fr-FR" sz="2000" dirty="0" smtClean="0">
              <a:latin typeface="ae_AlMateen" pitchFamily="18" charset="-78"/>
              <a:cs typeface="ae_AlMateen" pitchFamily="18" charset="-78"/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3143240" y="1357298"/>
            <a:ext cx="2714644" cy="1015663"/>
          </a:xfrm>
          <a:prstGeom prst="rect">
            <a:avLst/>
          </a:prstGeom>
          <a:noFill/>
          <a:ln>
            <a:solidFill>
              <a:srgbClr val="FFFF9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r-DZ" sz="2000" dirty="0" smtClean="0">
                <a:latin typeface="ae_AlMateen" pitchFamily="18" charset="-78"/>
                <a:cs typeface="ae_AlMateen" pitchFamily="18" charset="-78"/>
              </a:rPr>
              <a:t>متابعة المشاريع التربوية وتقديم المقترحات العملية لتحسينها..</a:t>
            </a:r>
            <a:endParaRPr lang="fr-FR" sz="2000" dirty="0" smtClean="0">
              <a:latin typeface="ae_AlMateen" pitchFamily="18" charset="-78"/>
              <a:cs typeface="ae_AlMateen" pitchFamily="18" charset="-78"/>
            </a:endParaRPr>
          </a:p>
        </p:txBody>
      </p:sp>
      <p:sp>
        <p:nvSpPr>
          <p:cNvPr id="17" name="Octogone 16"/>
          <p:cNvSpPr/>
          <p:nvPr/>
        </p:nvSpPr>
        <p:spPr>
          <a:xfrm>
            <a:off x="3786182" y="3007212"/>
            <a:ext cx="1500198" cy="1285884"/>
          </a:xfrm>
          <a:prstGeom prst="oc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3600" dirty="0" smtClean="0">
                <a:cs typeface="Hesham Gornata" pitchFamily="2" charset="-78"/>
              </a:rPr>
              <a:t>المهام</a:t>
            </a:r>
            <a:endParaRPr lang="fr-FR" sz="3600" dirty="0">
              <a:cs typeface="Hesham Gornata" pitchFamily="2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52182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785</TotalTime>
  <Words>728</Words>
  <Application>Microsoft Office PowerPoint</Application>
  <PresentationFormat>Affichage à l'écran (4:3)</PresentationFormat>
  <Paragraphs>96</Paragraphs>
  <Slides>14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5" baseType="lpstr">
      <vt:lpstr>Débit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Pc</dc:creator>
  <cp:lastModifiedBy>INFO</cp:lastModifiedBy>
  <cp:revision>119</cp:revision>
  <dcterms:created xsi:type="dcterms:W3CDTF">2013-06-12T15:06:00Z</dcterms:created>
  <dcterms:modified xsi:type="dcterms:W3CDTF">2014-11-06T07:49:52Z</dcterms:modified>
</cp:coreProperties>
</file>