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4"/>
  </p:notesMasterIdLst>
  <p:sldIdLst>
    <p:sldId id="259" r:id="rId2"/>
    <p:sldId id="292" r:id="rId3"/>
    <p:sldId id="260" r:id="rId4"/>
    <p:sldId id="293" r:id="rId5"/>
    <p:sldId id="266" r:id="rId6"/>
    <p:sldId id="294" r:id="rId7"/>
    <p:sldId id="262" r:id="rId8"/>
    <p:sldId id="295" r:id="rId9"/>
    <p:sldId id="263" r:id="rId10"/>
    <p:sldId id="296" r:id="rId11"/>
    <p:sldId id="284" r:id="rId12"/>
    <p:sldId id="297" r:id="rId13"/>
    <p:sldId id="264" r:id="rId14"/>
    <p:sldId id="298" r:id="rId15"/>
    <p:sldId id="267" r:id="rId16"/>
    <p:sldId id="299" r:id="rId17"/>
    <p:sldId id="269" r:id="rId18"/>
    <p:sldId id="300" r:id="rId19"/>
    <p:sldId id="312" r:id="rId20"/>
    <p:sldId id="318" r:id="rId21"/>
    <p:sldId id="270" r:id="rId22"/>
    <p:sldId id="301" r:id="rId23"/>
    <p:sldId id="313" r:id="rId24"/>
    <p:sldId id="319" r:id="rId25"/>
    <p:sldId id="314" r:id="rId26"/>
    <p:sldId id="320" r:id="rId27"/>
    <p:sldId id="315" r:id="rId28"/>
    <p:sldId id="321" r:id="rId29"/>
    <p:sldId id="316" r:id="rId30"/>
    <p:sldId id="322" r:id="rId31"/>
    <p:sldId id="280" r:id="rId32"/>
    <p:sldId id="302" r:id="rId33"/>
    <p:sldId id="281" r:id="rId34"/>
    <p:sldId id="303" r:id="rId35"/>
    <p:sldId id="285" r:id="rId36"/>
    <p:sldId id="304" r:id="rId37"/>
    <p:sldId id="317" r:id="rId38"/>
    <p:sldId id="323" r:id="rId39"/>
    <p:sldId id="286" r:id="rId40"/>
    <p:sldId id="305" r:id="rId41"/>
    <p:sldId id="273" r:id="rId42"/>
    <p:sldId id="306" r:id="rId43"/>
    <p:sldId id="276" r:id="rId44"/>
    <p:sldId id="307" r:id="rId45"/>
    <p:sldId id="287" r:id="rId46"/>
    <p:sldId id="308" r:id="rId47"/>
    <p:sldId id="288" r:id="rId48"/>
    <p:sldId id="309" r:id="rId49"/>
    <p:sldId id="290" r:id="rId50"/>
    <p:sldId id="310" r:id="rId51"/>
    <p:sldId id="291" r:id="rId52"/>
    <p:sldId id="311" r:id="rId5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-259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874B5-B21B-420D-8784-96364CD9B4F4}" type="datetimeFigureOut">
              <a:rPr lang="fr-BE" smtClean="0"/>
              <a:pPr/>
              <a:t>2/04/2015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19924-A33D-4D20-BEC0-D6FD83392DD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695475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9924-A33D-4D20-BEC0-D6FD83392DDB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63394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9924-A33D-4D20-BEC0-D6FD83392DDB}" type="slidenum">
              <a:rPr lang="fr-BE" smtClean="0"/>
              <a:pPr/>
              <a:t>3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78979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9924-A33D-4D20-BEC0-D6FD83392DDB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3240470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9924-A33D-4D20-BEC0-D6FD83392DDB}" type="slidenum">
              <a:rPr lang="fr-BE" smtClean="0"/>
              <a:pPr/>
              <a:t>15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421025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AE4A-18AF-4A11-AA17-AF4497A0CEB2}" type="datetime1">
              <a:rPr lang="fr-BE" smtClean="0"/>
              <a:pPr/>
              <a:t>2/04/2015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190762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0B4D-B352-4F38-996A-79088460E340}" type="datetime1">
              <a:rPr lang="fr-BE" smtClean="0"/>
              <a:pPr/>
              <a:t>2/04/2015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46376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E046-9D88-46C6-B616-3294D39B73C7}" type="datetime1">
              <a:rPr lang="fr-BE" smtClean="0"/>
              <a:pPr/>
              <a:t>2/04/2015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1425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4D22-B9C2-4962-91EA-BFF102385D28}" type="datetime1">
              <a:rPr lang="fr-BE" smtClean="0"/>
              <a:pPr/>
              <a:t>2/04/2015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110662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240BC-D562-48C9-8A4E-4262C0855821}" type="datetime1">
              <a:rPr lang="fr-BE" smtClean="0"/>
              <a:pPr/>
              <a:t>2/04/2015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81782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9C6A-015B-4D1E-BAC3-32889BB933A4}" type="datetime1">
              <a:rPr lang="fr-BE" smtClean="0"/>
              <a:pPr/>
              <a:t>2/04/2015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144175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D57E-F6A8-4B11-99A0-4FCEDA97E6E4}" type="datetime1">
              <a:rPr lang="fr-BE" smtClean="0"/>
              <a:pPr/>
              <a:t>2/04/2015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115447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C113-0810-4A99-97A5-6D657790766C}" type="datetime1">
              <a:rPr lang="fr-BE" smtClean="0"/>
              <a:pPr/>
              <a:t>2/04/2015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93230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618B-BD70-4ADD-8028-49D5F52BF31E}" type="datetime1">
              <a:rPr lang="fr-BE" smtClean="0"/>
              <a:pPr/>
              <a:t>2/04/2015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160329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1637-1053-417C-9DD4-AF4F7D6018D4}" type="datetime1">
              <a:rPr lang="fr-BE" smtClean="0"/>
              <a:pPr/>
              <a:t>2/04/2015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25526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A87F-FA43-4DFA-AF1E-1A2D7C986445}" type="datetime1">
              <a:rPr lang="fr-BE" smtClean="0"/>
              <a:pPr/>
              <a:t>2/04/2015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128328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F4A3D-4D67-43B1-9B6A-C10E2DEB5AA9}" type="datetime1">
              <a:rPr lang="fr-BE" smtClean="0"/>
              <a:pPr/>
              <a:t>2/04/2015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381A0-BB4E-4F40-A45D-22F7DCBADA8B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401264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09800" y="620690"/>
            <a:ext cx="7772400" cy="2016223"/>
          </a:xfrm>
        </p:spPr>
        <p:txBody>
          <a:bodyPr>
            <a:normAutofit/>
          </a:bodyPr>
          <a:lstStyle/>
          <a:p>
            <a:r>
              <a:rPr lang="fr-BE" sz="4400" b="1" dirty="0" smtClean="0"/>
              <a:t>Comment construire une leçon selon l’approche par les compétences</a:t>
            </a:r>
            <a:endParaRPr lang="fr-BE" sz="4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95600" y="2538101"/>
            <a:ext cx="6400800" cy="3100699"/>
          </a:xfrm>
        </p:spPr>
        <p:txBody>
          <a:bodyPr>
            <a:normAutofit fontScale="70000" lnSpcReduction="20000"/>
          </a:bodyPr>
          <a:lstStyle/>
          <a:p>
            <a:endParaRPr lang="fr-BE" b="1" dirty="0"/>
          </a:p>
          <a:p>
            <a:endParaRPr lang="fr-BE" b="1" dirty="0" smtClean="0"/>
          </a:p>
          <a:p>
            <a:r>
              <a:rPr lang="fr-BE" sz="3400" b="1" dirty="0" smtClean="0"/>
              <a:t>Formation </a:t>
            </a:r>
            <a:r>
              <a:rPr lang="fr-BE" sz="3400" b="1" dirty="0"/>
              <a:t>à l’approche par compétences</a:t>
            </a:r>
          </a:p>
          <a:p>
            <a:r>
              <a:rPr lang="fr-BE" sz="3400" b="1" dirty="0"/>
              <a:t>Ministère de l’Education Nationale</a:t>
            </a:r>
          </a:p>
          <a:p>
            <a:endParaRPr lang="fr-BE" sz="3400" b="1" dirty="0"/>
          </a:p>
          <a:p>
            <a:endParaRPr lang="fr-BE" b="1" dirty="0"/>
          </a:p>
          <a:p>
            <a:r>
              <a:rPr lang="fr-BE" sz="2900" b="1" dirty="0"/>
              <a:t>Bernard </a:t>
            </a:r>
            <a:r>
              <a:rPr lang="fr-BE" sz="2900" b="1" dirty="0" smtClean="0"/>
              <a:t>Rey, Sabine Kahn, Sylvie Van Lint</a:t>
            </a:r>
            <a:endParaRPr lang="fr-BE" sz="2900" b="1" dirty="0"/>
          </a:p>
          <a:p>
            <a:r>
              <a:rPr lang="fr-BE" sz="2900" b="1" dirty="0"/>
              <a:t>Université Libre de Bruxelles. UNICEF</a:t>
            </a:r>
          </a:p>
          <a:p>
            <a:r>
              <a:rPr lang="fr-BE" b="1" dirty="0" smtClean="0"/>
              <a:t> </a:t>
            </a:r>
            <a:endParaRPr lang="fr-BE" b="1" dirty="0"/>
          </a:p>
        </p:txBody>
      </p:sp>
    </p:spTree>
    <p:extLst>
      <p:ext uri="{BB962C8B-B14F-4D97-AF65-F5344CB8AC3E}">
        <p14:creationId xmlns="" xmlns:p14="http://schemas.microsoft.com/office/powerpoint/2010/main" val="392002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757267" y="6356350"/>
            <a:ext cx="6704428" cy="365125"/>
          </a:xfrm>
        </p:spPr>
        <p:txBody>
          <a:bodyPr/>
          <a:lstStyle/>
          <a:p>
            <a:r>
              <a:rPr lang="fr-FR" dirty="0" smtClean="0"/>
              <a:t>TRADUCTION : KOURI BRAHIM  INSPECTEUR  DES SCIENCES PHYSIQUES </a:t>
            </a:r>
            <a:endParaRPr lang="fr-BE" dirty="0"/>
          </a:p>
          <a:p>
            <a:r>
              <a:rPr lang="fr-BE" dirty="0" smtClean="0"/>
              <a:t>MOSTAGANEM – ALGERIE </a:t>
            </a: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534142" y="215518"/>
            <a:ext cx="111289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dirty="0"/>
              <a:t> </a:t>
            </a:r>
            <a:r>
              <a:rPr lang="ar-DZ" sz="4000" dirty="0" smtClean="0"/>
              <a:t> لتقديم المعارف</a:t>
            </a:r>
            <a:r>
              <a:rPr lang="ar-DZ" sz="4000" dirty="0"/>
              <a:t> </a:t>
            </a:r>
            <a:r>
              <a:rPr lang="ar-DZ" sz="4000" dirty="0" err="1" smtClean="0"/>
              <a:t>اوالمعارف</a:t>
            </a:r>
            <a:r>
              <a:rPr lang="ar-DZ" sz="4000" dirty="0" smtClean="0"/>
              <a:t> الإجرائية </a:t>
            </a:r>
            <a:r>
              <a:rPr lang="ar-DZ" sz="4000" u="sng" dirty="0" smtClean="0"/>
              <a:t>في جانبها الوظيفي  الممك</a:t>
            </a:r>
            <a:r>
              <a:rPr lang="ar-DZ" sz="4000" u="sng" dirty="0"/>
              <a:t>ن</a:t>
            </a:r>
            <a:r>
              <a:rPr lang="ar-DZ" sz="4000" dirty="0" smtClean="0"/>
              <a:t>، توجد إمكانيتين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401124" y="1970950"/>
            <a:ext cx="5633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b="1" dirty="0" smtClean="0"/>
              <a:t>الإمكانية الأولى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38333" y="4225993"/>
            <a:ext cx="11728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 rtl="1">
              <a:buFont typeface="Arial" panose="020B0604020202020204" pitchFamily="34" charset="0"/>
              <a:buChar char="•"/>
            </a:pPr>
            <a:r>
              <a:rPr lang="ar-DZ" sz="3600" dirty="0" smtClean="0"/>
              <a:t>حتى وإن لم يتمكن التلاميذ بأنفسهم من </a:t>
            </a:r>
            <a:r>
              <a:rPr lang="ar-DZ" sz="3600" dirty="0" err="1" smtClean="0"/>
              <a:t>إكتشاف</a:t>
            </a:r>
            <a:r>
              <a:rPr lang="ar-DZ" sz="3600" dirty="0" smtClean="0"/>
              <a:t> المعرفة </a:t>
            </a:r>
            <a:r>
              <a:rPr lang="ar-DZ" sz="3600" dirty="0" err="1" smtClean="0"/>
              <a:t>اوالمعرفة</a:t>
            </a:r>
            <a:r>
              <a:rPr lang="ar-DZ" sz="3600" dirty="0" smtClean="0"/>
              <a:t> الإجرائية فإنهم يدركون فيما تسمح  به المعرفة </a:t>
            </a:r>
            <a:r>
              <a:rPr lang="ar-DZ" sz="3600" dirty="0" err="1" smtClean="0"/>
              <a:t>اوالمعرفة</a:t>
            </a:r>
            <a:r>
              <a:rPr lang="ar-DZ" sz="3600" dirty="0" smtClean="0"/>
              <a:t> الإجرائية  من إنجاز المهمة  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0" y="2839519"/>
            <a:ext cx="12027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 rtl="1">
              <a:buFont typeface="Arial" panose="020B0604020202020204" pitchFamily="34" charset="0"/>
              <a:buChar char="•"/>
            </a:pPr>
            <a:r>
              <a:rPr lang="ar-DZ" sz="3600" dirty="0" err="1" smtClean="0"/>
              <a:t>إقتراح</a:t>
            </a:r>
            <a:r>
              <a:rPr lang="ar-DZ" sz="3600" dirty="0" smtClean="0"/>
              <a:t> على التلاميذ مهمة تستدعي المعرفة </a:t>
            </a:r>
            <a:r>
              <a:rPr lang="ar-DZ" sz="3600" dirty="0" err="1" smtClean="0"/>
              <a:t>اوالمعرفة</a:t>
            </a:r>
            <a:r>
              <a:rPr lang="ar-DZ" sz="3600" dirty="0" smtClean="0"/>
              <a:t> الإجرائية المراد </a:t>
            </a:r>
            <a:r>
              <a:rPr lang="ar-DZ" sz="3600" dirty="0" err="1" smtClean="0"/>
              <a:t>إكتشافها</a:t>
            </a:r>
            <a:r>
              <a:rPr lang="ar-DZ" sz="3600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06598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2202"/>
          </a:xfrm>
        </p:spPr>
        <p:txBody>
          <a:bodyPr>
            <a:normAutofit fontScale="90000"/>
          </a:bodyPr>
          <a:lstStyle/>
          <a:p>
            <a:pPr algn="ctr"/>
            <a:r>
              <a:rPr lang="fr-BE" sz="3600" b="1" dirty="0" smtClean="0"/>
              <a:t>Pour présenter la connaissance ou la procédure </a:t>
            </a:r>
            <a:br>
              <a:rPr lang="fr-BE" sz="3600" b="1" dirty="0" smtClean="0"/>
            </a:br>
            <a:r>
              <a:rPr lang="fr-BE" sz="3600" b="1" u="sng" dirty="0" smtClean="0"/>
              <a:t>dans son usage possible, deux possibilités</a:t>
            </a:r>
            <a:endParaRPr lang="fr-BE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10591"/>
            <a:ext cx="10515600" cy="4566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3600" b="1" dirty="0" smtClean="0"/>
              <a:t> Deuxième possibilité</a:t>
            </a:r>
          </a:p>
          <a:p>
            <a:pPr marL="0" indent="0">
              <a:buNone/>
            </a:pPr>
            <a:endParaRPr lang="fr-BE" dirty="0" smtClean="0"/>
          </a:p>
          <a:p>
            <a:pPr lvl="2"/>
            <a:r>
              <a:rPr lang="fr-BE" sz="2800" b="1" dirty="0"/>
              <a:t> Indiquer aux élèves la connaissance ou la procédure à acquérir et leur demander d’imaginer dans quel type de situations cette connaissance ou cette procédure sera utile</a:t>
            </a:r>
            <a:r>
              <a:rPr lang="fr-BE" sz="2800" b="1" dirty="0" smtClean="0"/>
              <a:t>.</a:t>
            </a:r>
          </a:p>
          <a:p>
            <a:pPr marL="914400" lvl="2" indent="0">
              <a:buNone/>
            </a:pPr>
            <a:endParaRPr lang="fr-BE" sz="2800" b="1" dirty="0" smtClean="0"/>
          </a:p>
          <a:p>
            <a:pPr lvl="2"/>
            <a:r>
              <a:rPr lang="fr-BE" sz="2800" b="1" dirty="0" smtClean="0"/>
              <a:t>Notion de famille de situations</a:t>
            </a:r>
            <a:endParaRPr lang="fr-BE" sz="2800" b="1" dirty="0"/>
          </a:p>
          <a:p>
            <a:pPr lvl="2"/>
            <a:endParaRPr lang="fr-BE" sz="2800" b="1" dirty="0" smtClean="0"/>
          </a:p>
          <a:p>
            <a:pPr marL="914400" lvl="2" indent="0">
              <a:buNone/>
            </a:pPr>
            <a:endParaRPr lang="fr-BE" sz="2800" b="1" dirty="0" smtClean="0"/>
          </a:p>
          <a:p>
            <a:pPr lvl="2"/>
            <a:endParaRPr lang="fr-BE" sz="2800" b="1" dirty="0" smtClean="0"/>
          </a:p>
          <a:p>
            <a:pPr lvl="2"/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368185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757267" y="6356350"/>
            <a:ext cx="6704428" cy="365125"/>
          </a:xfrm>
        </p:spPr>
        <p:txBody>
          <a:bodyPr/>
          <a:lstStyle/>
          <a:p>
            <a:r>
              <a:rPr lang="fr-FR" dirty="0" smtClean="0"/>
              <a:t>TRADUCTION : KOURI BRAHIM  INSPECTEUR  DES SCIENCES PHYSIQUES </a:t>
            </a:r>
            <a:endParaRPr lang="fr-BE" dirty="0"/>
          </a:p>
          <a:p>
            <a:r>
              <a:rPr lang="fr-BE" dirty="0" smtClean="0"/>
              <a:t>MOSTAGANEM – ALGERIE </a:t>
            </a: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2966227" y="2260881"/>
            <a:ext cx="5633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b="1" dirty="0" smtClean="0"/>
              <a:t>الإمكانية الثانية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34154" y="4932538"/>
            <a:ext cx="9861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 rtl="1">
              <a:buFont typeface="Arial" panose="020B0604020202020204" pitchFamily="34" charset="0"/>
              <a:buChar char="•"/>
            </a:pPr>
            <a:r>
              <a:rPr lang="ar-DZ" sz="3200" dirty="0" smtClean="0"/>
              <a:t>مفهوم عائلة الوضعيات</a:t>
            </a:r>
            <a:r>
              <a:rPr lang="fr-FR" sz="3200" dirty="0" smtClean="0"/>
              <a:t>                                                                </a:t>
            </a:r>
            <a:r>
              <a:rPr lang="ar-DZ" sz="3200" dirty="0" smtClean="0"/>
              <a:t>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67629" y="3329621"/>
            <a:ext cx="111400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 rtl="1">
              <a:buFont typeface="Arial" panose="020B0604020202020204" pitchFamily="34" charset="0"/>
              <a:buChar char="•"/>
            </a:pPr>
            <a:r>
              <a:rPr lang="ar-DZ" sz="3200" dirty="0" smtClean="0"/>
              <a:t>تحديد للتلاميذ المعرفة </a:t>
            </a:r>
            <a:r>
              <a:rPr lang="ar-DZ" sz="3200" dirty="0" err="1" smtClean="0"/>
              <a:t>اوالمعرفة</a:t>
            </a:r>
            <a:r>
              <a:rPr lang="ar-DZ" sz="3200" dirty="0" smtClean="0"/>
              <a:t> الإجرائية المراد </a:t>
            </a:r>
            <a:r>
              <a:rPr lang="ar-DZ" sz="3200" dirty="0" err="1" smtClean="0"/>
              <a:t>إكتسابها</a:t>
            </a:r>
            <a:r>
              <a:rPr lang="ar-DZ" sz="3200" dirty="0" smtClean="0"/>
              <a:t> ثم مطالبتهم تصور نوع الوضعيات التي تكون فيها هذه  المعارف </a:t>
            </a:r>
            <a:r>
              <a:rPr lang="ar-DZ" sz="3200" dirty="0" err="1" smtClean="0"/>
              <a:t>اوالمعارف</a:t>
            </a:r>
            <a:r>
              <a:rPr lang="ar-DZ" sz="3200" dirty="0" smtClean="0"/>
              <a:t> الإجرائية ضرورية</a:t>
            </a:r>
            <a:r>
              <a:rPr lang="fr-FR" sz="3200" dirty="0" smtClean="0"/>
              <a:t>              </a:t>
            </a:r>
            <a:r>
              <a:rPr lang="ar-DZ" sz="3200" dirty="0" smtClean="0"/>
              <a:t>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46770" y="215518"/>
            <a:ext cx="10541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3600" dirty="0"/>
              <a:t> </a:t>
            </a:r>
            <a:r>
              <a:rPr lang="ar-DZ" sz="3600" dirty="0" smtClean="0"/>
              <a:t> لتقديم المعارف</a:t>
            </a:r>
            <a:r>
              <a:rPr lang="ar-DZ" sz="3600" dirty="0"/>
              <a:t> </a:t>
            </a:r>
            <a:r>
              <a:rPr lang="ar-DZ" sz="3600" dirty="0" err="1" smtClean="0"/>
              <a:t>اوالمعارف</a:t>
            </a:r>
            <a:r>
              <a:rPr lang="ar-DZ" sz="3600" dirty="0" smtClean="0"/>
              <a:t> الإجرائية </a:t>
            </a:r>
            <a:r>
              <a:rPr lang="ar-DZ" sz="3600" u="sng" dirty="0" smtClean="0"/>
              <a:t>في جانبها الوظيفي الممكن </a:t>
            </a:r>
            <a:r>
              <a:rPr lang="ar-DZ" sz="3600" dirty="0" smtClean="0"/>
              <a:t>، توجد إمكانيتين</a:t>
            </a:r>
          </a:p>
        </p:txBody>
      </p:sp>
    </p:spTree>
    <p:extLst>
      <p:ext uri="{BB962C8B-B14F-4D97-AF65-F5344CB8AC3E}">
        <p14:creationId xmlns="" xmlns:p14="http://schemas.microsoft.com/office/powerpoint/2010/main" val="176680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  <a:p>
            <a:pPr marL="0" indent="0" algn="ctr">
              <a:buNone/>
            </a:pPr>
            <a:r>
              <a:rPr lang="fr-BE" sz="4000" b="1" dirty="0" smtClean="0"/>
              <a:t>II) Faire acquérir des </a:t>
            </a:r>
            <a:r>
              <a:rPr lang="fr-BE" sz="4000" b="1" dirty="0" smtClean="0">
                <a:solidFill>
                  <a:srgbClr val="FF0000"/>
                </a:solidFill>
              </a:rPr>
              <a:t>compétences</a:t>
            </a:r>
          </a:p>
          <a:p>
            <a:pPr marL="0" indent="0" algn="ctr">
              <a:buNone/>
            </a:pPr>
            <a:r>
              <a:rPr lang="fr-BE" sz="4000" b="1" dirty="0" smtClean="0"/>
              <a:t>(apprentissage de la « mobilisation »)</a:t>
            </a:r>
            <a:endParaRPr lang="fr-BE" sz="40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00531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757267" y="6356350"/>
            <a:ext cx="6704428" cy="365125"/>
          </a:xfrm>
        </p:spPr>
        <p:txBody>
          <a:bodyPr/>
          <a:lstStyle/>
          <a:p>
            <a:r>
              <a:rPr lang="fr-FR" dirty="0" smtClean="0"/>
              <a:t>TRADUCTION : KOURI BRAHIM  INSPECTEUR  DES SCIENCES PHYSIQUES </a:t>
            </a:r>
            <a:endParaRPr lang="fr-BE" dirty="0"/>
          </a:p>
          <a:p>
            <a:r>
              <a:rPr lang="fr-BE" dirty="0" smtClean="0"/>
              <a:t>MOSTAGANEM – ALGERIE </a:t>
            </a: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2968282" y="2030248"/>
            <a:ext cx="68931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400" dirty="0"/>
              <a:t> </a:t>
            </a:r>
            <a:r>
              <a:rPr lang="ar-DZ" sz="4800" dirty="0"/>
              <a:t>Ӏ</a:t>
            </a:r>
            <a:r>
              <a:rPr lang="ar-DZ" sz="4800" dirty="0" smtClean="0"/>
              <a:t>Ӏ) العمل على إكساب </a:t>
            </a:r>
            <a:r>
              <a:rPr lang="ar-DZ" sz="4800" dirty="0" smtClean="0">
                <a:solidFill>
                  <a:srgbClr val="FF0000"/>
                </a:solidFill>
              </a:rPr>
              <a:t>كفاءات </a:t>
            </a:r>
          </a:p>
          <a:p>
            <a:pPr algn="ctr"/>
            <a:r>
              <a:rPr lang="ar-DZ" sz="4800" dirty="0" smtClean="0"/>
              <a:t>(تعلم &lt;&lt;التجنيد&gt;&gt;)</a:t>
            </a:r>
          </a:p>
        </p:txBody>
      </p:sp>
    </p:spTree>
    <p:extLst>
      <p:ext uri="{BB962C8B-B14F-4D97-AF65-F5344CB8AC3E}">
        <p14:creationId xmlns="" xmlns:p14="http://schemas.microsoft.com/office/powerpoint/2010/main" val="370854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550"/>
          </a:xfrm>
        </p:spPr>
        <p:txBody>
          <a:bodyPr>
            <a:normAutofit fontScale="90000"/>
          </a:bodyPr>
          <a:lstStyle/>
          <a:p>
            <a:pPr algn="ctr"/>
            <a:r>
              <a:rPr lang="fr-BE" b="1" dirty="0" smtClean="0"/>
              <a:t>Faire acquérir des compétences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77141"/>
            <a:ext cx="10515600" cy="4558307"/>
          </a:xfrm>
        </p:spPr>
        <p:txBody>
          <a:bodyPr/>
          <a:lstStyle/>
          <a:p>
            <a:endParaRPr lang="fr-BE" sz="3200" b="1" dirty="0" smtClean="0"/>
          </a:p>
          <a:p>
            <a:endParaRPr lang="fr-BE" sz="3200" b="1" dirty="0"/>
          </a:p>
          <a:p>
            <a:r>
              <a:rPr lang="fr-BE" sz="3200" b="1" dirty="0" smtClean="0"/>
              <a:t>L’accumulation de connaissances et de procédures ne suffit pas.</a:t>
            </a:r>
          </a:p>
          <a:p>
            <a:pPr marL="0" indent="0">
              <a:buNone/>
            </a:pPr>
            <a:endParaRPr lang="fr-BE" sz="3200" b="1" dirty="0" smtClean="0"/>
          </a:p>
          <a:p>
            <a:pPr marL="0" indent="0">
              <a:buNone/>
            </a:pPr>
            <a:endParaRPr lang="fr-BE" sz="3200" b="1" dirty="0"/>
          </a:p>
          <a:p>
            <a:pPr lvl="2">
              <a:buFont typeface="Wingdings" panose="05000000000000000000" pitchFamily="2" charset="2"/>
              <a:buChar char="à"/>
            </a:pPr>
            <a:r>
              <a:rPr lang="fr-BE" sz="2800" b="1" dirty="0" smtClean="0">
                <a:sym typeface="Wingdings" panose="05000000000000000000" pitchFamily="2" charset="2"/>
              </a:rPr>
              <a:t> Conséquences sur les dispositifs de soutien et de remédiation.</a:t>
            </a:r>
          </a:p>
          <a:p>
            <a:pPr marL="914400" lvl="2" indent="0">
              <a:buNone/>
            </a:pPr>
            <a:r>
              <a:rPr lang="fr-BE" sz="2800" b="1" dirty="0" smtClean="0">
                <a:sym typeface="Wingdings" panose="05000000000000000000" pitchFamily="2" charset="2"/>
              </a:rPr>
              <a:t> </a:t>
            </a:r>
          </a:p>
          <a:p>
            <a:pPr marL="914400" lvl="2" indent="0">
              <a:buNone/>
            </a:pPr>
            <a:endParaRPr lang="fr-BE" sz="28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56947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757267" y="6356350"/>
            <a:ext cx="6704428" cy="365125"/>
          </a:xfrm>
        </p:spPr>
        <p:txBody>
          <a:bodyPr/>
          <a:lstStyle/>
          <a:p>
            <a:r>
              <a:rPr lang="fr-FR" dirty="0" smtClean="0"/>
              <a:t>TRADUCTION : KOURI BRAHIM  INSPECTEUR  DES SCIENCES PHYSIQUES </a:t>
            </a:r>
            <a:endParaRPr lang="fr-BE" dirty="0"/>
          </a:p>
          <a:p>
            <a:r>
              <a:rPr lang="fr-BE" dirty="0" smtClean="0"/>
              <a:t>MOSTAGANEM – ALGERIE </a:t>
            </a: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2062976" y="246058"/>
            <a:ext cx="77984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6000" dirty="0"/>
              <a:t> </a:t>
            </a:r>
            <a:r>
              <a:rPr lang="ar-DZ" sz="6000" dirty="0" smtClean="0"/>
              <a:t> العمل على إكساب </a:t>
            </a:r>
            <a:r>
              <a:rPr lang="ar-DZ" sz="6000" dirty="0" smtClean="0">
                <a:solidFill>
                  <a:srgbClr val="FF0000"/>
                </a:solidFill>
              </a:rPr>
              <a:t>كفاءات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57199" y="2327618"/>
            <a:ext cx="112961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 rtl="1">
              <a:buFont typeface="Arial" panose="020B0604020202020204" pitchFamily="34" charset="0"/>
              <a:buChar char="•"/>
            </a:pPr>
            <a:r>
              <a:rPr lang="ar-DZ" sz="4400" dirty="0" smtClean="0"/>
              <a:t>تراكم المعارف والمعارف الإجرائية لا يكفي </a:t>
            </a:r>
            <a:r>
              <a:rPr lang="fr-FR" sz="4400" dirty="0" smtClean="0"/>
              <a:t>            </a:t>
            </a:r>
            <a:r>
              <a:rPr lang="ar-DZ" sz="44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53846" y="3957263"/>
            <a:ext cx="112961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400" dirty="0" err="1" smtClean="0"/>
              <a:t>إنعكاس</a:t>
            </a:r>
            <a:r>
              <a:rPr lang="ar-DZ" sz="4400" dirty="0" smtClean="0"/>
              <a:t>  ذلك على جهاز الدعم والمعالجة   </a:t>
            </a:r>
            <a:r>
              <a:rPr lang="ar-DZ" sz="4400" dirty="0" smtClean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 flipH="1" flipV="1">
            <a:off x="10549054" y="4360127"/>
            <a:ext cx="535259" cy="11152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5270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Faire acquérir des compétences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L’intérêt de la notion de « famille de situations » ou de « famille de tâches ».</a:t>
            </a:r>
          </a:p>
          <a:p>
            <a:endParaRPr lang="fr-BE" dirty="0" smtClean="0"/>
          </a:p>
          <a:p>
            <a:r>
              <a:rPr lang="fr-BE" dirty="0" smtClean="0"/>
              <a:t>Les limites de cette notion : il ne suffit pas que l’élève connaisse une famille de situations. Il faut en plus qu’il soit capable de repérer qu’une situation nouvelle appartient à cette famille.</a:t>
            </a:r>
          </a:p>
          <a:p>
            <a:endParaRPr lang="fr-BE" dirty="0" smtClean="0"/>
          </a:p>
          <a:p>
            <a:r>
              <a:rPr lang="fr-BE" dirty="0" smtClean="0"/>
              <a:t>Pour cela il faut qu’il interprète la situation d’une certaine manière.</a:t>
            </a: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148392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757267" y="6356350"/>
            <a:ext cx="6704428" cy="365125"/>
          </a:xfrm>
        </p:spPr>
        <p:txBody>
          <a:bodyPr/>
          <a:lstStyle/>
          <a:p>
            <a:r>
              <a:rPr lang="fr-FR" dirty="0" smtClean="0"/>
              <a:t>TRADUCTION : KOURI BRAHIM  INSPECTEUR  DES SCIENCES PHYSIQUES </a:t>
            </a:r>
            <a:endParaRPr lang="fr-BE" dirty="0"/>
          </a:p>
          <a:p>
            <a:r>
              <a:rPr lang="fr-BE" dirty="0" smtClean="0"/>
              <a:t>MOSTAGANEM – ALGERIE </a:t>
            </a: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2408664" y="246058"/>
            <a:ext cx="74527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6000" dirty="0"/>
              <a:t> </a:t>
            </a:r>
            <a:r>
              <a:rPr lang="ar-DZ" sz="6000" dirty="0" smtClean="0"/>
              <a:t> العمل على إكساب </a:t>
            </a:r>
            <a:r>
              <a:rPr lang="ar-DZ" sz="6000" dirty="0" smtClean="0">
                <a:solidFill>
                  <a:srgbClr val="FF0000"/>
                </a:solidFill>
              </a:rPr>
              <a:t>كفاءات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80768" y="1759480"/>
            <a:ext cx="10589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DZ" sz="4000" dirty="0" smtClean="0"/>
              <a:t>أهمية مفهوم   عائلة</a:t>
            </a:r>
            <a:r>
              <a:rPr lang="ar-SA" sz="4000" dirty="0" smtClean="0"/>
              <a:t> </a:t>
            </a:r>
            <a:r>
              <a:rPr lang="fr-BE" sz="4000" b="1" dirty="0" smtClean="0"/>
              <a:t>»</a:t>
            </a:r>
            <a:r>
              <a:rPr lang="ar-DZ" sz="4000" dirty="0" smtClean="0"/>
              <a:t>الوضعيات</a:t>
            </a:r>
            <a:r>
              <a:rPr lang="fr-BE" sz="4000" b="1" dirty="0" smtClean="0"/>
              <a:t> «</a:t>
            </a:r>
            <a:r>
              <a:rPr lang="ar-DZ" sz="4000" dirty="0" smtClean="0"/>
              <a:t>  </a:t>
            </a:r>
            <a:r>
              <a:rPr lang="ar-SA" sz="4000" dirty="0" smtClean="0"/>
              <a:t>أ</a:t>
            </a:r>
            <a:r>
              <a:rPr lang="ar-DZ" sz="4000" dirty="0" smtClean="0"/>
              <a:t>و </a:t>
            </a:r>
            <a:r>
              <a:rPr lang="ar-DZ" sz="4000" dirty="0" smtClean="0">
                <a:solidFill>
                  <a:srgbClr val="FF0000"/>
                </a:solidFill>
              </a:rPr>
              <a:t> </a:t>
            </a:r>
            <a:r>
              <a:rPr lang="fr-BE" sz="4000" b="1" dirty="0" smtClean="0"/>
              <a:t>»</a:t>
            </a:r>
            <a:r>
              <a:rPr lang="ar-SA" sz="4000" dirty="0" smtClean="0">
                <a:solidFill>
                  <a:srgbClr val="FF0000"/>
                </a:solidFill>
              </a:rPr>
              <a:t> </a:t>
            </a:r>
            <a:r>
              <a:rPr lang="ar-DZ" sz="4000" dirty="0" smtClean="0"/>
              <a:t>عائلة المهام</a:t>
            </a:r>
            <a:r>
              <a:rPr lang="ar-SA" sz="4000" dirty="0" smtClean="0"/>
              <a:t> </a:t>
            </a:r>
            <a:r>
              <a:rPr lang="fr-BE" sz="4000" b="1" dirty="0" smtClean="0"/>
              <a:t> «</a:t>
            </a:r>
            <a:r>
              <a:rPr lang="ar-SA" sz="4000" b="1" dirty="0" smtClean="0"/>
              <a:t> </a:t>
            </a:r>
            <a:endParaRPr lang="ar-DZ" sz="4000" dirty="0" smtClean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45989" y="2741785"/>
            <a:ext cx="108167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DZ" sz="4000" dirty="0" smtClean="0"/>
              <a:t>حدود هذا المفهوم</a:t>
            </a:r>
            <a:r>
              <a:rPr lang="ar-SA" sz="4000" dirty="0" smtClean="0"/>
              <a:t> : لا يكفي أن يعرف التلميذ عائلة الوضعيات</a:t>
            </a:r>
            <a:r>
              <a:rPr lang="ar-DZ" sz="4000" dirty="0" smtClean="0"/>
              <a:t> </a:t>
            </a:r>
            <a:r>
              <a:rPr lang="ar-SA" sz="4000" dirty="0" smtClean="0"/>
              <a:t/>
            </a:r>
            <a:br>
              <a:rPr lang="ar-SA" sz="4000" dirty="0" smtClean="0"/>
            </a:br>
            <a:r>
              <a:rPr lang="ar-SA" sz="4000" dirty="0" smtClean="0"/>
              <a:t>فزيادة عليه يجب أن يكون قادرا على تحديد أن وضعية جديدة تنتمي لهذه العائلة.</a:t>
            </a:r>
            <a:endParaRPr lang="ar-DZ" sz="4000" dirty="0" smtClean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279809" y="4892570"/>
            <a:ext cx="9846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4000" dirty="0" smtClean="0"/>
              <a:t>لأجل هذا يجب أن يترجم (يفسر) الوضعية بطريقة معينة</a:t>
            </a:r>
            <a:endParaRPr lang="ar-DZ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889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3" name="Rectangle 2"/>
          <p:cNvSpPr/>
          <p:nvPr/>
        </p:nvSpPr>
        <p:spPr>
          <a:xfrm>
            <a:off x="1350236" y="1068225"/>
            <a:ext cx="87594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3600" b="1" u="sng" dirty="0"/>
              <a:t>Interpréter</a:t>
            </a:r>
            <a:r>
              <a:rPr lang="fr-BE" sz="3600" dirty="0"/>
              <a:t> une tâche ou une situation, c’est sélectionner certains de ses éléments et négliger les autres.</a:t>
            </a:r>
          </a:p>
          <a:p>
            <a:endParaRPr lang="fr-BE" sz="3600" dirty="0"/>
          </a:p>
          <a:p>
            <a:pPr algn="ctr"/>
            <a:r>
              <a:rPr lang="fr-BE" sz="3600" dirty="0"/>
              <a:t>On peut interpréter une situation de différentes manières</a:t>
            </a:r>
          </a:p>
        </p:txBody>
      </p:sp>
    </p:spTree>
    <p:extLst>
      <p:ext uri="{BB962C8B-B14F-4D97-AF65-F5344CB8AC3E}">
        <p14:creationId xmlns="" xmlns:p14="http://schemas.microsoft.com/office/powerpoint/2010/main" val="419981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757267" y="6356350"/>
            <a:ext cx="6704428" cy="365125"/>
          </a:xfrm>
        </p:spPr>
        <p:txBody>
          <a:bodyPr/>
          <a:lstStyle/>
          <a:p>
            <a:r>
              <a:rPr lang="fr-FR" dirty="0" smtClean="0"/>
              <a:t>TRADUCTION : KOURI BRAHIM  INSPECTEUR  DES SCIENCES PHYSIQUES </a:t>
            </a:r>
            <a:endParaRPr lang="fr-BE" dirty="0"/>
          </a:p>
          <a:p>
            <a:r>
              <a:rPr lang="fr-BE" dirty="0" smtClean="0"/>
              <a:t>MOSTAGANEM – ALGERIE </a:t>
            </a: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3123025" y="890764"/>
            <a:ext cx="53879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800" dirty="0" smtClean="0"/>
              <a:t>كيف نبني درسا وفق المقاربة بالكفاءات </a:t>
            </a:r>
            <a:endParaRPr lang="fr-FR" sz="4800" dirty="0"/>
          </a:p>
        </p:txBody>
      </p:sp>
      <p:sp>
        <p:nvSpPr>
          <p:cNvPr id="5" name="ZoneTexte 4"/>
          <p:cNvSpPr txBox="1"/>
          <p:nvPr/>
        </p:nvSpPr>
        <p:spPr>
          <a:xfrm>
            <a:off x="3896360" y="3310797"/>
            <a:ext cx="4432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3200" dirty="0" smtClean="0"/>
              <a:t>تكوين في المقاربة بالكفاءات </a:t>
            </a:r>
          </a:p>
          <a:p>
            <a:pPr algn="ctr"/>
            <a:r>
              <a:rPr lang="ar-DZ" sz="3200" dirty="0" smtClean="0"/>
              <a:t>وزارة التربية الوطنية 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3671668" y="5041122"/>
            <a:ext cx="4979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2400" dirty="0" smtClean="0"/>
              <a:t>برنارد   ري  ، صابين كاهن ، سيلفي فان لينت</a:t>
            </a:r>
          </a:p>
          <a:p>
            <a:pPr algn="ctr"/>
            <a:r>
              <a:rPr lang="ar-DZ" sz="2400" dirty="0" smtClean="0"/>
              <a:t>الجامعة الحرة لبروكسل، اليونيسف</a:t>
            </a:r>
            <a:endParaRPr lang="fr-FR" sz="2400" dirty="0"/>
          </a:p>
        </p:txBody>
      </p:sp>
    </p:spTree>
    <p:extLst>
      <p:ext uri="{BB962C8B-B14F-4D97-AF65-F5344CB8AC3E}">
        <p14:creationId xmlns="" xmlns:p14="http://schemas.microsoft.com/office/powerpoint/2010/main" val="340083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3" name="ZoneTexte 2"/>
          <p:cNvSpPr txBox="1"/>
          <p:nvPr/>
        </p:nvSpPr>
        <p:spPr>
          <a:xfrm>
            <a:off x="1594022" y="902043"/>
            <a:ext cx="95023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000" b="1" u="sng" dirty="0" smtClean="0"/>
              <a:t>ترجمة</a:t>
            </a:r>
            <a:r>
              <a:rPr lang="ar-SA" sz="4000" dirty="0" smtClean="0"/>
              <a:t> (تفسير) مهمة أو وضعية ، هي اقتناء بعض من عناصرها و إغفال (التغاضي عن) الأخرى</a:t>
            </a:r>
          </a:p>
          <a:p>
            <a:pPr algn="r" rtl="1"/>
            <a:endParaRPr lang="ar-SA" sz="4000" dirty="0" smtClean="0"/>
          </a:p>
          <a:p>
            <a:pPr algn="ctr" rtl="1"/>
            <a:r>
              <a:rPr lang="ar-SA" sz="4000" dirty="0" smtClean="0"/>
              <a:t>يمكننا أن نترجم (نفسر) وضعية بعدة طرق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599209" y="541771"/>
            <a:ext cx="10515600" cy="819438"/>
          </a:xfrm>
        </p:spPr>
        <p:txBody>
          <a:bodyPr>
            <a:noAutofit/>
          </a:bodyPr>
          <a:lstStyle/>
          <a:p>
            <a:r>
              <a:rPr lang="fr-BE" sz="3200" b="1" dirty="0" smtClean="0"/>
              <a:t>La pluralité des interprétations possibles : Un exemple à propos du problème suivant (2</a:t>
            </a:r>
            <a:r>
              <a:rPr lang="fr-BE" sz="3200" b="1" baseline="30000" dirty="0" smtClean="0"/>
              <a:t>ème</a:t>
            </a:r>
            <a:r>
              <a:rPr lang="fr-BE" sz="3200" b="1" dirty="0" smtClean="0"/>
              <a:t> AP) :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1981200" y="1818409"/>
            <a:ext cx="8229600" cy="4307755"/>
          </a:xfrm>
        </p:spPr>
        <p:txBody>
          <a:bodyPr/>
          <a:lstStyle/>
          <a:p>
            <a:pPr algn="just">
              <a:buFontTx/>
              <a:buNone/>
            </a:pPr>
            <a:endParaRPr lang="fr-BE" sz="4000" b="1" dirty="0"/>
          </a:p>
          <a:p>
            <a:pPr algn="just">
              <a:buFontTx/>
              <a:buNone/>
            </a:pPr>
            <a:r>
              <a:rPr lang="fr-BE" sz="4000" b="1" dirty="0" smtClean="0"/>
              <a:t>Victor </a:t>
            </a:r>
            <a:r>
              <a:rPr lang="fr-BE" sz="4000" b="1" dirty="0"/>
              <a:t>a 7 €. Il veut s’acheter un jouet qui coute 12 €. </a:t>
            </a:r>
          </a:p>
          <a:p>
            <a:pPr algn="just">
              <a:buFontTx/>
              <a:buNone/>
            </a:pPr>
            <a:r>
              <a:rPr lang="fr-BE" sz="4000" b="1" dirty="0"/>
              <a:t>Combien doit-il demander à ses parents ?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411208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757267" y="6356350"/>
            <a:ext cx="6704428" cy="365125"/>
          </a:xfrm>
        </p:spPr>
        <p:txBody>
          <a:bodyPr/>
          <a:lstStyle/>
          <a:p>
            <a:r>
              <a:rPr lang="fr-FR" dirty="0" smtClean="0"/>
              <a:t>TRADUCTION : KOURI BRAHIM  INSPECTEUR  DES SCIENCES PHYSIQUES </a:t>
            </a:r>
            <a:endParaRPr lang="fr-BE" dirty="0"/>
          </a:p>
          <a:p>
            <a:r>
              <a:rPr lang="fr-BE" dirty="0" smtClean="0"/>
              <a:t>MOSTAGANEM – ALGERIE </a:t>
            </a: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301085" y="1747756"/>
            <a:ext cx="111623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4400" dirty="0" smtClean="0"/>
              <a:t>يملك فيكتور7</a:t>
            </a:r>
            <a:r>
              <a:rPr lang="ar-SA" sz="4400" dirty="0" smtClean="0"/>
              <a:t> </a:t>
            </a:r>
            <a:r>
              <a:rPr lang="ar-DZ" sz="4400" dirty="0" err="1" smtClean="0"/>
              <a:t>اورو</a:t>
            </a:r>
            <a:r>
              <a:rPr lang="ar-DZ" sz="4400" dirty="0" smtClean="0"/>
              <a:t>. يريد ان يشتري لعبة ثمنها </a:t>
            </a:r>
            <a:r>
              <a:rPr lang="ar-SA" sz="4400" dirty="0" smtClean="0"/>
              <a:t> </a:t>
            </a:r>
            <a:r>
              <a:rPr lang="ar-DZ" sz="4400" dirty="0" smtClean="0"/>
              <a:t>12</a:t>
            </a:r>
            <a:r>
              <a:rPr lang="ar-SA" sz="4400" dirty="0" smtClean="0"/>
              <a:t>ا</a:t>
            </a:r>
            <a:r>
              <a:rPr lang="ar-DZ" sz="4400" dirty="0" smtClean="0"/>
              <a:t>ورو. </a:t>
            </a:r>
          </a:p>
          <a:p>
            <a:pPr algn="r"/>
            <a:r>
              <a:rPr lang="ar-DZ" sz="4400" dirty="0" smtClean="0"/>
              <a:t>كم يجب ان يطلب </a:t>
            </a:r>
            <a:r>
              <a:rPr lang="ar-SA" sz="4400" dirty="0" smtClean="0"/>
              <a:t>من </a:t>
            </a:r>
            <a:r>
              <a:rPr lang="ar-DZ" sz="4400" dirty="0" smtClean="0"/>
              <a:t>والديه؟ </a:t>
            </a:r>
            <a:endParaRPr lang="ar-DZ" sz="4400" dirty="0" smtClean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01084" y="217105"/>
            <a:ext cx="11169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4000" dirty="0" smtClean="0"/>
              <a:t>تعدد الترجمات الممكنة: مثال حول المسألة التالية</a:t>
            </a:r>
            <a:r>
              <a:rPr lang="ar-SA" sz="4000" dirty="0" smtClean="0"/>
              <a:t> </a:t>
            </a:r>
            <a:r>
              <a:rPr lang="ar-DZ" sz="4000" dirty="0" smtClean="0"/>
              <a:t>(2</a:t>
            </a:r>
            <a:r>
              <a:rPr lang="ar-SA" sz="4000" dirty="0" smtClean="0"/>
              <a:t> </a:t>
            </a:r>
            <a:r>
              <a:rPr lang="ar-DZ" sz="4000" dirty="0" smtClean="0"/>
              <a:t>تحضيري )   </a:t>
            </a:r>
            <a:endParaRPr lang="ar-DZ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466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8916"/>
          </a:xfrm>
        </p:spPr>
        <p:txBody>
          <a:bodyPr>
            <a:normAutofit/>
          </a:bodyPr>
          <a:lstStyle/>
          <a:p>
            <a:r>
              <a:rPr lang="fr-BE" sz="3200" b="1" i="1" dirty="0">
                <a:solidFill>
                  <a:schemeClr val="accent3"/>
                </a:solidFill>
              </a:rPr>
              <a:t>Imaginons un parcours à pied dans la campagne</a:t>
            </a:r>
            <a:endParaRPr lang="fr-BE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41690"/>
            <a:ext cx="10515600" cy="4835273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fr-BE" dirty="0"/>
              <a:t>Un</a:t>
            </a:r>
            <a:r>
              <a:rPr lang="fr-BE" b="1" dirty="0"/>
              <a:t> promeneur </a:t>
            </a:r>
            <a:r>
              <a:rPr lang="fr-BE" dirty="0"/>
              <a:t>sélectionnera le fait que le paysage est beau ou non, le fait qu’il est agréable ou non de s’y promener, etc.</a:t>
            </a:r>
          </a:p>
          <a:p>
            <a:pPr marL="0" lvl="0" indent="0">
              <a:buNone/>
            </a:pPr>
            <a:r>
              <a:rPr lang="fr-BE" dirty="0"/>
              <a:t>Un </a:t>
            </a:r>
            <a:r>
              <a:rPr lang="fr-BE" b="1" dirty="0"/>
              <a:t>agriculteur</a:t>
            </a:r>
            <a:r>
              <a:rPr lang="fr-BE" dirty="0"/>
              <a:t> sélectionnera d’autres aspects : le fait que la terre est plus ou moins fertile, que l’endroit est plus ou moins bien irrigué, etc. </a:t>
            </a:r>
          </a:p>
          <a:p>
            <a:pPr marL="0" lvl="0" indent="0">
              <a:buNone/>
            </a:pPr>
            <a:r>
              <a:rPr lang="fr-BE" dirty="0"/>
              <a:t>Un</a:t>
            </a:r>
            <a:r>
              <a:rPr lang="fr-BE" b="1" dirty="0"/>
              <a:t> géologue </a:t>
            </a:r>
            <a:r>
              <a:rPr lang="fr-BE" dirty="0"/>
              <a:t>sélectionnera le fait qu’il s’agit d’une plaine, d’un plateau ou d’une montagne, que la roche est de telle nature, qu’on a affaire à un relief karstique ou autre, etc.</a:t>
            </a:r>
          </a:p>
          <a:p>
            <a:pPr marL="0" indent="0" algn="ctr">
              <a:buNone/>
            </a:pPr>
            <a:r>
              <a:rPr lang="fr-BE" u="sng" dirty="0"/>
              <a:t> Sur cet exemple on voit  </a:t>
            </a:r>
          </a:p>
          <a:p>
            <a:pPr marL="0" lvl="0" indent="0">
              <a:buNone/>
            </a:pPr>
            <a:r>
              <a:rPr lang="fr-BE" dirty="0"/>
              <a:t>que </a:t>
            </a:r>
            <a:r>
              <a:rPr lang="fr-BE" u="sng" dirty="0"/>
              <a:t>le promeneur </a:t>
            </a:r>
            <a:r>
              <a:rPr lang="fr-BE" dirty="0"/>
              <a:t>interprète la situation en fonction de ses impressions et de son plaisir ; </a:t>
            </a:r>
          </a:p>
          <a:p>
            <a:pPr marL="0" lvl="0" indent="0">
              <a:buNone/>
            </a:pPr>
            <a:r>
              <a:rPr lang="fr-BE" dirty="0"/>
              <a:t>que </a:t>
            </a:r>
            <a:r>
              <a:rPr lang="fr-BE" u="sng" dirty="0"/>
              <a:t>l’agriculteur</a:t>
            </a:r>
            <a:r>
              <a:rPr lang="fr-BE" dirty="0"/>
              <a:t> interprète la situation en fonction d’intérêts pratiques (comment tirer parti de cet endroit par l’élevage ou la plantation) ; </a:t>
            </a:r>
          </a:p>
          <a:p>
            <a:pPr marL="0" lvl="0" indent="0">
              <a:buNone/>
            </a:pPr>
            <a:r>
              <a:rPr lang="fr-BE" dirty="0"/>
              <a:t>que </a:t>
            </a:r>
            <a:r>
              <a:rPr lang="fr-BE" u="sng" dirty="0"/>
              <a:t>le géologue </a:t>
            </a:r>
            <a:r>
              <a:rPr lang="fr-BE" dirty="0"/>
              <a:t>interprète la situation en fonction d’un savoir (la géologie) et des concepts propres à ce savoir (plaine, plateau, type de roche, type de relief).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407423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لنتصور مسير على الأقدام في الريف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6054" y="1269560"/>
            <a:ext cx="11009870" cy="4351338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SA" sz="3200" b="1" dirty="0" smtClean="0"/>
              <a:t>المتجول</a:t>
            </a:r>
            <a:r>
              <a:rPr lang="ar-SA" dirty="0" smtClean="0"/>
              <a:t> سينتقي ما إذا كان المنظر جميل أم لا، المنظر خلاب أم لا حتى يتجول في المكان، </a:t>
            </a:r>
            <a:r>
              <a:rPr lang="ar-SA" dirty="0" err="1" smtClean="0"/>
              <a:t>إلخ</a:t>
            </a:r>
            <a:endParaRPr lang="ar-SA" dirty="0" smtClean="0"/>
          </a:p>
          <a:p>
            <a:pPr algn="r" rtl="1">
              <a:spcBef>
                <a:spcPts val="1800"/>
              </a:spcBef>
              <a:buNone/>
            </a:pPr>
            <a:r>
              <a:rPr lang="ar-SA" sz="3200" b="1" dirty="0" smtClean="0"/>
              <a:t>المزارع</a:t>
            </a:r>
            <a:r>
              <a:rPr lang="ar-SA" dirty="0" smtClean="0"/>
              <a:t> (فلاح) سينتقي جوانب أخرى : حقيقة أن الأرض إلى حد ما خصبة أم لا، من أن المكان مروي جيدا (مشبع بالماء) ، </a:t>
            </a:r>
            <a:r>
              <a:rPr lang="ar-SA" dirty="0" err="1" smtClean="0"/>
              <a:t>إلخ</a:t>
            </a:r>
            <a:endParaRPr lang="ar-SA" dirty="0" smtClean="0"/>
          </a:p>
          <a:p>
            <a:pPr algn="r" rtl="1">
              <a:spcBef>
                <a:spcPts val="1800"/>
              </a:spcBef>
              <a:buNone/>
            </a:pPr>
            <a:r>
              <a:rPr lang="ar-SA" sz="3200" b="1" dirty="0" smtClean="0"/>
              <a:t>الجيولوجي</a:t>
            </a:r>
            <a:r>
              <a:rPr lang="ar-SA" dirty="0" smtClean="0"/>
              <a:t> (متخصص في علوم الأرض) سينتقي ما إذا كان الأمر متعلق بسهل أم بهضبة أو جبل، ومن أن الصخر هو من ذاك النوع ، ومن أنه متعلق بتضاريس لحفريات قديمة أم غيرها، </a:t>
            </a:r>
            <a:r>
              <a:rPr lang="ar-SA" dirty="0" err="1" smtClean="0"/>
              <a:t>إلخ</a:t>
            </a:r>
            <a:endParaRPr lang="ar-SA" dirty="0" smtClean="0"/>
          </a:p>
          <a:p>
            <a:pPr algn="r" rtl="1">
              <a:spcBef>
                <a:spcPts val="0"/>
              </a:spcBef>
              <a:buNone/>
            </a:pPr>
            <a:r>
              <a:rPr lang="ar-SA" dirty="0" smtClean="0"/>
              <a:t>في هذا المثال نرى أن </a:t>
            </a:r>
            <a:r>
              <a:rPr lang="ar-SA" u="sng" dirty="0" smtClean="0"/>
              <a:t>المتجول</a:t>
            </a:r>
            <a:r>
              <a:rPr lang="ar-SA" dirty="0" smtClean="0"/>
              <a:t> يفسر الوضعية حسب مزاجه </a:t>
            </a:r>
            <a:r>
              <a:rPr lang="ar-SA" dirty="0" smtClean="0">
                <a:solidFill>
                  <a:srgbClr val="002060"/>
                </a:solidFill>
              </a:rPr>
              <a:t>ومتعته</a:t>
            </a:r>
            <a:r>
              <a:rPr lang="ar-SA" dirty="0" smtClean="0"/>
              <a:t>. </a:t>
            </a:r>
          </a:p>
          <a:p>
            <a:pPr algn="r" rtl="1">
              <a:spcBef>
                <a:spcPts val="600"/>
              </a:spcBef>
              <a:buNone/>
            </a:pPr>
            <a:r>
              <a:rPr lang="ar-SA" dirty="0" smtClean="0"/>
              <a:t>وأن </a:t>
            </a:r>
            <a:r>
              <a:rPr lang="ar-SA" u="sng" dirty="0" smtClean="0"/>
              <a:t>المزارع</a:t>
            </a:r>
            <a:r>
              <a:rPr lang="ar-SA" dirty="0" smtClean="0"/>
              <a:t> يفسرها حسب </a:t>
            </a:r>
            <a:r>
              <a:rPr lang="ar-SA" dirty="0" smtClean="0">
                <a:solidFill>
                  <a:srgbClr val="002060"/>
                </a:solidFill>
              </a:rPr>
              <a:t>النفع</a:t>
            </a:r>
            <a:r>
              <a:rPr lang="ar-SA" dirty="0" smtClean="0"/>
              <a:t> العملي (كيف يستفيد من المكان لتربية الأنعام أو الزراعة)</a:t>
            </a:r>
          </a:p>
          <a:p>
            <a:pPr algn="r" rtl="1">
              <a:spcBef>
                <a:spcPts val="600"/>
              </a:spcBef>
              <a:buNone/>
            </a:pPr>
            <a:r>
              <a:rPr lang="ar-SA" dirty="0" smtClean="0"/>
              <a:t>وأن الجيولوجي يفسرها (الوضعية) حسب علم (الجيولوجيا) - الأرض – </a:t>
            </a:r>
            <a:r>
              <a:rPr lang="ar-SA" dirty="0" err="1" smtClean="0"/>
              <a:t>و</a:t>
            </a:r>
            <a:r>
              <a:rPr lang="ar-SA" dirty="0" smtClean="0"/>
              <a:t> مفاهيم متعلقة بهذا </a:t>
            </a:r>
            <a:r>
              <a:rPr lang="ar-SA" dirty="0" err="1" smtClean="0">
                <a:solidFill>
                  <a:srgbClr val="002060"/>
                </a:solidFill>
              </a:rPr>
              <a:t>الإختصاص</a:t>
            </a:r>
            <a:r>
              <a:rPr lang="ar-SA" dirty="0" smtClean="0"/>
              <a:t> (سهل، هضبة، نوع الصخر، نوع التضاريس).</a:t>
            </a:r>
          </a:p>
          <a:p>
            <a:pPr algn="r" rtl="1">
              <a:spcBef>
                <a:spcPts val="0"/>
              </a:spcBef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623843"/>
            <a:ext cx="10515600" cy="5553120"/>
          </a:xfrm>
        </p:spPr>
        <p:txBody>
          <a:bodyPr/>
          <a:lstStyle/>
          <a:p>
            <a:pPr marL="0" indent="0" algn="ctr">
              <a:buNone/>
            </a:pPr>
            <a:endParaRPr lang="fr-BE" sz="2400" dirty="0" smtClean="0"/>
          </a:p>
          <a:p>
            <a:pPr marL="0" indent="0" algn="ctr">
              <a:buNone/>
            </a:pPr>
            <a:endParaRPr lang="fr-BE" sz="2400" dirty="0"/>
          </a:p>
          <a:p>
            <a:pPr marL="0" indent="0" algn="ctr">
              <a:buNone/>
            </a:pPr>
            <a:r>
              <a:rPr lang="fr-BE" sz="2400" dirty="0" smtClean="0"/>
              <a:t>Chacun </a:t>
            </a:r>
            <a:r>
              <a:rPr lang="fr-BE" sz="2400" dirty="0"/>
              <a:t>des trois a une </a:t>
            </a:r>
            <a:r>
              <a:rPr lang="fr-BE" sz="2400" b="1" u="sng" dirty="0"/>
              <a:t>attitude</a:t>
            </a:r>
            <a:r>
              <a:rPr lang="fr-BE" sz="2400" dirty="0"/>
              <a:t> qui lui est propre. </a:t>
            </a:r>
          </a:p>
          <a:p>
            <a:pPr marL="0" indent="0" algn="ctr">
              <a:buNone/>
            </a:pPr>
            <a:r>
              <a:rPr lang="fr-BE" sz="2400" dirty="0"/>
              <a:t>Cela signifie que chacun </a:t>
            </a:r>
            <a:r>
              <a:rPr lang="fr-BE" sz="2400" u="sng" dirty="0"/>
              <a:t>choisit</a:t>
            </a:r>
            <a:r>
              <a:rPr lang="fr-BE" sz="2400" dirty="0"/>
              <a:t> un angle de vue, correspondant à une </a:t>
            </a:r>
            <a:r>
              <a:rPr lang="fr-BE" sz="2400" u="sng" dirty="0"/>
              <a:t>valeur</a:t>
            </a:r>
            <a:r>
              <a:rPr lang="fr-BE" sz="2400" dirty="0"/>
              <a:t>. </a:t>
            </a:r>
          </a:p>
          <a:p>
            <a:pPr marL="536575" lvl="2" indent="0">
              <a:buNone/>
            </a:pPr>
            <a:r>
              <a:rPr lang="fr-BE" sz="2400" dirty="0"/>
              <a:t>Pour le promeneur, la valeur est le plaisir. </a:t>
            </a:r>
          </a:p>
          <a:p>
            <a:pPr marL="536575" lvl="2" indent="0">
              <a:buNone/>
            </a:pPr>
            <a:r>
              <a:rPr lang="fr-BE" sz="2400" dirty="0"/>
              <a:t>Pour l’agriculteur, la valeur est l’efficacité. </a:t>
            </a:r>
          </a:p>
          <a:p>
            <a:pPr marL="536575" lvl="2" indent="0">
              <a:buNone/>
            </a:pPr>
            <a:r>
              <a:rPr lang="fr-BE" sz="2400" dirty="0"/>
              <a:t>Pour le géologue, la valeur est la compréhension rationnelle et la vérité.</a:t>
            </a:r>
          </a:p>
          <a:p>
            <a:pPr marL="536575" lvl="2" indent="0">
              <a:buNone/>
            </a:pPr>
            <a:endParaRPr lang="fr-BE" sz="2400" b="1" dirty="0"/>
          </a:p>
          <a:p>
            <a:pPr marL="0" indent="0">
              <a:buNone/>
            </a:pPr>
            <a:r>
              <a:rPr lang="fr-BE" sz="2400" b="1" dirty="0"/>
              <a:t>A l’école, on attend de l’élève qu’il interprète les situations avec une attitude particulière … dont la valeur est la rationalité.</a:t>
            </a:r>
          </a:p>
          <a:p>
            <a:pPr marL="0" indent="0" algn="ctr">
              <a:buNone/>
            </a:pPr>
            <a:r>
              <a:rPr lang="fr-BE" sz="2400" b="1" dirty="0" smtClean="0"/>
              <a:t>Il faut arriver à le faire comprendre à tous les élèves.</a:t>
            </a: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3522790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308919" y="2533135"/>
            <a:ext cx="112693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6788" algn="r" rtl="1">
              <a:lnSpc>
                <a:spcPct val="150000"/>
              </a:lnSpc>
              <a:spcBef>
                <a:spcPts val="1800"/>
              </a:spcBef>
            </a:pPr>
            <a:r>
              <a:rPr lang="ar-SA" sz="3600" dirty="0" smtClean="0"/>
              <a:t>القيمة للمتجول هي </a:t>
            </a:r>
            <a:r>
              <a:rPr lang="ar-SA" sz="3600" dirty="0" smtClean="0">
                <a:solidFill>
                  <a:srgbClr val="002060"/>
                </a:solidFill>
              </a:rPr>
              <a:t>المتعة</a:t>
            </a:r>
            <a:r>
              <a:rPr lang="ar-SA" sz="3600" dirty="0" smtClean="0"/>
              <a:t>.</a:t>
            </a:r>
          </a:p>
          <a:p>
            <a:pPr marL="2236788" algn="r" rtl="1">
              <a:lnSpc>
                <a:spcPct val="150000"/>
              </a:lnSpc>
              <a:spcBef>
                <a:spcPts val="1800"/>
              </a:spcBef>
            </a:pPr>
            <a:r>
              <a:rPr lang="ar-SA" sz="3600" dirty="0" smtClean="0"/>
              <a:t>القيمة للمزارع هي </a:t>
            </a:r>
            <a:r>
              <a:rPr lang="ar-SA" sz="3600" dirty="0" smtClean="0">
                <a:solidFill>
                  <a:srgbClr val="002060"/>
                </a:solidFill>
              </a:rPr>
              <a:t>الفعالية</a:t>
            </a:r>
            <a:r>
              <a:rPr lang="ar-SA" sz="3600" dirty="0" smtClean="0"/>
              <a:t>.</a:t>
            </a:r>
          </a:p>
          <a:p>
            <a:pPr marL="2236788" algn="r" rtl="1">
              <a:lnSpc>
                <a:spcPct val="150000"/>
              </a:lnSpc>
              <a:spcBef>
                <a:spcPts val="1800"/>
              </a:spcBef>
            </a:pPr>
            <a:r>
              <a:rPr lang="ar-SA" sz="3600" dirty="0" smtClean="0"/>
              <a:t>بينما للجيولوجي القيمة هي </a:t>
            </a:r>
            <a:r>
              <a:rPr lang="ar-SA" sz="3600" dirty="0" smtClean="0">
                <a:solidFill>
                  <a:srgbClr val="002060"/>
                </a:solidFill>
              </a:rPr>
              <a:t>الفهم الموضوعي </a:t>
            </a:r>
            <a:r>
              <a:rPr lang="ar-SA" sz="3600" dirty="0" err="1" smtClean="0">
                <a:solidFill>
                  <a:srgbClr val="002060"/>
                </a:solidFill>
              </a:rPr>
              <a:t>و</a:t>
            </a:r>
            <a:r>
              <a:rPr lang="ar-SA" sz="3600" dirty="0" smtClean="0">
                <a:solidFill>
                  <a:srgbClr val="002060"/>
                </a:solidFill>
              </a:rPr>
              <a:t> الحقيقة</a:t>
            </a:r>
            <a:r>
              <a:rPr lang="ar-SA" sz="3600" dirty="0" smtClean="0"/>
              <a:t>.</a:t>
            </a:r>
            <a:endParaRPr lang="fr-FR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1260389" y="679622"/>
            <a:ext cx="101448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000" dirty="0" smtClean="0"/>
              <a:t>كل من الثلاثة له سلوك (موقف) خاص </a:t>
            </a:r>
            <a:r>
              <a:rPr lang="ar-SA" sz="4000" dirty="0" err="1" smtClean="0"/>
              <a:t>به</a:t>
            </a:r>
            <a:r>
              <a:rPr lang="ar-SA" sz="4000" dirty="0" smtClean="0"/>
              <a:t>.</a:t>
            </a:r>
            <a:br>
              <a:rPr lang="ar-SA" sz="4000" dirty="0" smtClean="0"/>
            </a:br>
            <a:r>
              <a:rPr lang="ar-SA" sz="4000" dirty="0" smtClean="0"/>
              <a:t>هذا يدل أن لكل منهم زاوية </a:t>
            </a:r>
            <a:r>
              <a:rPr lang="ar-SA" sz="4000" u="sng" dirty="0" smtClean="0"/>
              <a:t>يختارها</a:t>
            </a:r>
            <a:r>
              <a:rPr lang="ar-SA" sz="4000" dirty="0" smtClean="0"/>
              <a:t> للرؤية متعلقة </a:t>
            </a:r>
            <a:r>
              <a:rPr lang="ar-SA" sz="4000" u="sng" dirty="0" smtClean="0"/>
              <a:t>بقيمة</a:t>
            </a:r>
            <a:r>
              <a:rPr lang="ar-SA" sz="4000" dirty="0" smtClean="0"/>
              <a:t>.</a:t>
            </a:r>
            <a:br>
              <a:rPr lang="ar-SA" sz="4000" dirty="0" smtClean="0"/>
            </a:br>
            <a:endParaRPr lang="fr-FR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452928"/>
            <a:ext cx="10515600" cy="572403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BE" dirty="0"/>
              <a:t>L’attitude attendue de l’élève a les </a:t>
            </a:r>
            <a:r>
              <a:rPr lang="fr-BE" b="1" dirty="0"/>
              <a:t>caractéristiques suivantes </a:t>
            </a:r>
            <a:r>
              <a:rPr lang="fr-BE" b="1" dirty="0" smtClean="0"/>
              <a:t>:</a:t>
            </a:r>
          </a:p>
          <a:p>
            <a:pPr marL="0" indent="0" algn="ctr">
              <a:buNone/>
            </a:pPr>
            <a:r>
              <a:rPr lang="fr-BE" b="1" dirty="0" smtClean="0"/>
              <a:t> </a:t>
            </a:r>
            <a:endParaRPr lang="fr-BE" dirty="0"/>
          </a:p>
          <a:p>
            <a:pPr marL="342900" indent="-342900"/>
            <a:r>
              <a:rPr lang="fr-BE" b="1" dirty="0"/>
              <a:t> aborder la situation non pas avec son impression personnelle ou son opinion, non pas directement en vue de l’utilité pratique, mais en vue de la </a:t>
            </a:r>
            <a:r>
              <a:rPr lang="fr-BE" b="1" u="sng" dirty="0"/>
              <a:t>comprendre rationnellement</a:t>
            </a:r>
            <a:r>
              <a:rPr lang="fr-BE" b="1" dirty="0"/>
              <a:t> en se servant des </a:t>
            </a:r>
            <a:r>
              <a:rPr lang="fr-BE" b="1" u="sng" dirty="0"/>
              <a:t>savoirs</a:t>
            </a:r>
            <a:r>
              <a:rPr lang="fr-BE" b="1" dirty="0"/>
              <a:t> qu’on a appris à l’école </a:t>
            </a:r>
            <a:r>
              <a:rPr lang="fr-BE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Attitude « instruite » et non attitude pratique.</a:t>
            </a:r>
          </a:p>
          <a:p>
            <a:pPr marL="0" indent="0">
              <a:buNone/>
            </a:pPr>
            <a:endParaRPr lang="fr-BE" dirty="0"/>
          </a:p>
          <a:p>
            <a:pPr marL="342900" lvl="0" indent="-342900"/>
            <a:r>
              <a:rPr lang="fr-BE" b="1" dirty="0"/>
              <a:t>vouloir comprendre la situation </a:t>
            </a:r>
            <a:r>
              <a:rPr lang="fr-BE" b="1" u="sng" dirty="0"/>
              <a:t>par soi-même</a:t>
            </a:r>
            <a:r>
              <a:rPr lang="fr-BE" b="1" dirty="0"/>
              <a:t> : il ne suffit pas d’être docile et de chercher à répéter ce qu’on a appris </a:t>
            </a:r>
            <a:r>
              <a:rPr lang="fr-BE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Attitude « autonome » et non attitude d’obéissance sans réflexion.</a:t>
            </a:r>
          </a:p>
          <a:p>
            <a:pPr marL="0" lvl="0" indent="0">
              <a:buNone/>
            </a:pPr>
            <a:r>
              <a:rPr lang="fr-BE" b="1" dirty="0" smtClean="0"/>
              <a:t> </a:t>
            </a:r>
            <a:endParaRPr lang="fr-BE" dirty="0"/>
          </a:p>
          <a:p>
            <a:pPr marL="342900" lvl="0" indent="-342900"/>
            <a:r>
              <a:rPr lang="fr-BE" b="1" dirty="0"/>
              <a:t>formuler la réponse de façon à ce qu’elle puisse être </a:t>
            </a:r>
            <a:r>
              <a:rPr lang="fr-BE" b="1" u="sng" dirty="0"/>
              <a:t>comprise par tout le monde</a:t>
            </a:r>
            <a:r>
              <a:rPr lang="fr-BE" b="1" dirty="0"/>
              <a:t>, même par les personnes qui n’ont pas vécu la situation</a:t>
            </a:r>
            <a:r>
              <a:rPr lang="fr-BE" b="1" dirty="0" smtClean="0"/>
              <a:t>.</a:t>
            </a:r>
          </a:p>
          <a:p>
            <a:pPr marL="0" lv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/>
              <a:t> 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19830253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000" dirty="0" smtClean="0"/>
              <a:t>الموقف (السلوك المرجو) المنتظر من التلميذ له الخصائص التالية: 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3059" y="1825625"/>
            <a:ext cx="10970741" cy="4351338"/>
          </a:xfrm>
        </p:spPr>
        <p:txBody>
          <a:bodyPr/>
          <a:lstStyle/>
          <a:p>
            <a:pPr algn="r" rtl="1"/>
            <a:r>
              <a:rPr lang="ar-SA" dirty="0" smtClean="0"/>
              <a:t>تناول الوضعية ليس بالانطباع الشخصي أو بالرأي الفردي وليس بالمباشر حسب النظرة للممارسة العملية بل حسب الفهم الموضوعي المعتمد على المعرفة التي اكتسبنا في المدرسة.</a:t>
            </a:r>
            <a:br>
              <a:rPr lang="ar-SA" dirty="0" smtClean="0"/>
            </a:br>
            <a:r>
              <a:rPr lang="ar-SA" dirty="0" smtClean="0"/>
              <a:t>        موقف متعلم (منجر عن المدرسة) لا موقف ممارسة عملية.</a:t>
            </a:r>
          </a:p>
          <a:p>
            <a:pPr algn="r" rtl="1">
              <a:spcBef>
                <a:spcPts val="1800"/>
              </a:spcBef>
            </a:pPr>
            <a:r>
              <a:rPr lang="ar-SA" dirty="0" smtClean="0"/>
              <a:t>إرادة فهم الوضعية ذاتيا لا يكفي أن يكون مذعنا (انقيادي) ويحرص على تكرار ما تعلمه.</a:t>
            </a:r>
            <a:br>
              <a:rPr lang="ar-SA" dirty="0" smtClean="0"/>
            </a:br>
            <a:r>
              <a:rPr lang="ar-SA" dirty="0" smtClean="0"/>
              <a:t>	“ استقلال ذاتي ” لا موقف الامتثال (الإذعان و الانصياع) دون تفكير.</a:t>
            </a:r>
          </a:p>
          <a:p>
            <a:pPr algn="r" rtl="1">
              <a:spcBef>
                <a:spcPts val="1800"/>
              </a:spcBef>
            </a:pPr>
            <a:r>
              <a:rPr lang="ar-SA" dirty="0" smtClean="0"/>
              <a:t>صياغة الجواب بحيث يكون مفهوما من الجميع حتى اللذين لم يعيشوا الوضعية.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cxnSp>
        <p:nvCxnSpPr>
          <p:cNvPr id="6" name="Connecteur droit avec flèche 5" descr="بمعنى"/>
          <p:cNvCxnSpPr/>
          <p:nvPr/>
        </p:nvCxnSpPr>
        <p:spPr>
          <a:xfrm rot="10800000">
            <a:off x="10440000" y="2844000"/>
            <a:ext cx="432000" cy="0"/>
          </a:xfrm>
          <a:prstGeom prst="straightConnector1">
            <a:avLst/>
          </a:prstGeom>
          <a:ln cap="rnd" cmpd="sng">
            <a:prstDash val="solid"/>
            <a:round/>
            <a:headEnd w="lg" len="lg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Connecteur droit avec flèche 6" descr="بمعنى"/>
          <p:cNvCxnSpPr/>
          <p:nvPr/>
        </p:nvCxnSpPr>
        <p:spPr>
          <a:xfrm rot="10800000">
            <a:off x="10440000" y="3852000"/>
            <a:ext cx="432000" cy="0"/>
          </a:xfrm>
          <a:prstGeom prst="straightConnector1">
            <a:avLst/>
          </a:prstGeom>
          <a:ln cap="rnd" cmpd="sng">
            <a:prstDash val="solid"/>
            <a:round/>
            <a:headEnd w="lg" len="lg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0491" y="703240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BE" sz="4000" b="1" dirty="0" smtClean="0"/>
              <a:t>On </a:t>
            </a:r>
            <a:r>
              <a:rPr lang="fr-BE" sz="4000" b="1" dirty="0"/>
              <a:t>voit donc que, par rapport à la compétence, </a:t>
            </a:r>
            <a:r>
              <a:rPr lang="fr-BE" sz="4000" b="1" u="sng" dirty="0"/>
              <a:t>l’attitude n’est pas une ressource, </a:t>
            </a:r>
            <a:endParaRPr lang="fr-BE" sz="4000" b="1" u="sng" dirty="0" smtClean="0"/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fr-BE" sz="4000" b="1" u="sng" dirty="0" smtClean="0"/>
              <a:t>mais </a:t>
            </a:r>
            <a:r>
              <a:rPr lang="fr-BE" sz="4000" b="1" u="sng" dirty="0"/>
              <a:t>qu’elle est le choix</a:t>
            </a:r>
            <a:r>
              <a:rPr lang="fr-BE" sz="4000" b="1" dirty="0"/>
              <a:t> qui guide l’interprétation de la situation ou de la tâche.</a:t>
            </a:r>
          </a:p>
          <a:p>
            <a:pPr marL="0" indent="0">
              <a:spcAft>
                <a:spcPts val="1200"/>
              </a:spcAft>
              <a:buNone/>
            </a:pPr>
            <a:endParaRPr lang="fr-BE" sz="4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348230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fr-BE" sz="4000" b="1" dirty="0" smtClean="0">
                <a:solidFill>
                  <a:srgbClr val="FF0000"/>
                </a:solidFill>
              </a:rPr>
              <a:t>Rappel sur le fonctionnement </a:t>
            </a:r>
            <a:r>
              <a:rPr lang="fr-BE" sz="4000" b="1" dirty="0">
                <a:solidFill>
                  <a:srgbClr val="FF0000"/>
                </a:solidFill>
              </a:rPr>
              <a:t>d’une compétence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124745"/>
            <a:ext cx="8229600" cy="5001419"/>
          </a:xfrm>
        </p:spPr>
        <p:txBody>
          <a:bodyPr/>
          <a:lstStyle/>
          <a:p>
            <a:pPr lvl="2"/>
            <a:endParaRPr lang="fr-BE" sz="3600" dirty="0"/>
          </a:p>
          <a:p>
            <a:pPr lvl="2"/>
            <a:r>
              <a:rPr lang="fr-BE" sz="4000" b="1" dirty="0" smtClean="0">
                <a:solidFill>
                  <a:srgbClr val="00B0F0"/>
                </a:solidFill>
              </a:rPr>
              <a:t>Connaissances (qu’on appelle parfois « savoirs »)</a:t>
            </a:r>
            <a:endParaRPr lang="fr-BE" sz="4000" b="1" dirty="0">
              <a:solidFill>
                <a:srgbClr val="00B0F0"/>
              </a:solidFill>
            </a:endParaRPr>
          </a:p>
          <a:p>
            <a:pPr lvl="2"/>
            <a:r>
              <a:rPr lang="fr-BE" sz="4000" b="1" dirty="0" smtClean="0">
                <a:solidFill>
                  <a:srgbClr val="00B050"/>
                </a:solidFill>
              </a:rPr>
              <a:t>Procédures (savoir-faire)</a:t>
            </a:r>
            <a:endParaRPr lang="fr-BE" sz="4000" b="1" dirty="0">
              <a:solidFill>
                <a:srgbClr val="00B050"/>
              </a:solidFill>
            </a:endParaRPr>
          </a:p>
          <a:p>
            <a:pPr lvl="2">
              <a:buFontTx/>
              <a:buNone/>
            </a:pPr>
            <a:endParaRPr lang="fr-BE" dirty="0" smtClean="0"/>
          </a:p>
          <a:p>
            <a:pPr>
              <a:buFontTx/>
              <a:buNone/>
            </a:pPr>
            <a:r>
              <a:rPr lang="fr-BE" sz="6000" b="1" dirty="0">
                <a:sym typeface="Wingdings" panose="05000000000000000000" pitchFamily="2" charset="2"/>
              </a:rPr>
              <a:t>     </a:t>
            </a:r>
            <a:r>
              <a:rPr lang="fr-BE" sz="4800" b="1" dirty="0">
                <a:sym typeface="Wingdings" panose="05000000000000000000" pitchFamily="2" charset="2"/>
              </a:rPr>
              <a:t>     Mobilisation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</a:p>
          <a:p>
            <a:pPr>
              <a:buFontTx/>
              <a:buNone/>
            </a:pPr>
            <a:r>
              <a:rPr lang="fr-BE" dirty="0" smtClean="0">
                <a:sym typeface="Wingdings" panose="05000000000000000000" pitchFamily="2" charset="2"/>
              </a:rPr>
              <a:t>   (parmi les connaissances et procédures que l’élève possède, choisir celles qui conviennent à la situation)</a:t>
            </a:r>
            <a:endParaRPr lang="fr-BE" dirty="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17918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640491" y="1592944"/>
            <a:ext cx="10515600" cy="3473344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4000" b="1" dirty="0" smtClean="0"/>
              <a:t>نرى إذن أن </a:t>
            </a:r>
            <a:r>
              <a:rPr lang="ar-SA" sz="4000" b="1" u="sng" dirty="0" smtClean="0"/>
              <a:t>الموقف (معرفة سلوكية) ليست موردا</a:t>
            </a:r>
            <a:r>
              <a:rPr lang="ar-SA" sz="4000" b="1" dirty="0" smtClean="0"/>
              <a:t> للكفاءة.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endParaRPr lang="ar-SA" sz="4000" b="1" dirty="0" smtClean="0"/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4000" b="1" u="sng" dirty="0" smtClean="0"/>
              <a:t>لكنه الاختيار</a:t>
            </a:r>
            <a:r>
              <a:rPr lang="ar-SA" sz="4000" b="1" dirty="0" smtClean="0"/>
              <a:t> الذي يوجه ترجمة (تفسير) الوضعية أو المهمة.</a:t>
            </a:r>
            <a:endParaRPr lang="fr-BE" sz="4000" b="1" dirty="0"/>
          </a:p>
          <a:p>
            <a:pPr marL="0" indent="0" algn="r" rtl="1">
              <a:spcAft>
                <a:spcPts val="1200"/>
              </a:spcAft>
              <a:buNone/>
            </a:pPr>
            <a:endParaRPr lang="fr-B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99246"/>
          </a:xfrm>
        </p:spPr>
        <p:txBody>
          <a:bodyPr>
            <a:normAutofit/>
          </a:bodyPr>
          <a:lstStyle/>
          <a:p>
            <a:pPr algn="ctr"/>
            <a:r>
              <a:rPr lang="fr-BE" sz="3600" b="1" dirty="0" smtClean="0"/>
              <a:t>Une tâche complexe et inédite</a:t>
            </a:r>
            <a:endParaRPr lang="fr-BE" sz="3600" b="1" dirty="0"/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470647" y="1532965"/>
            <a:ext cx="11080377" cy="459319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fr-BE" sz="3200" b="1" dirty="0" smtClean="0"/>
              <a:t>Calculer le prix de la peinture pour repeindre la salle de classe :</a:t>
            </a:r>
          </a:p>
          <a:p>
            <a:pPr>
              <a:buFontTx/>
              <a:buNone/>
            </a:pPr>
            <a:r>
              <a:rPr lang="fr-BE" sz="3200" b="1" dirty="0" smtClean="0"/>
              <a:t>   </a:t>
            </a:r>
          </a:p>
          <a:p>
            <a:pPr>
              <a:buFontTx/>
              <a:buNone/>
            </a:pPr>
            <a:r>
              <a:rPr lang="fr-BE" sz="3200" b="1" dirty="0"/>
              <a:t>La classe mesure 7 m de large sur 9 m de long et elle est haute de 3,50 m. Quatre grandes fenêtres de 1,30 m X 1,50 m y font entrer la lumière et un immense tableau, totalement fixé au mur, couvre toute la surface d'un des murs de 7 m de large. Quant à la porte de la classe, elle fait 2,10 m de hauteur et 1,20 m de largeur. </a:t>
            </a:r>
          </a:p>
          <a:p>
            <a:pPr>
              <a:buFontTx/>
              <a:buNone/>
            </a:pPr>
            <a:r>
              <a:rPr lang="fr-BE" sz="3200" b="1" dirty="0"/>
              <a:t>Calcule le prix de la peinture, en utilisant le tarif du marchand.</a:t>
            </a:r>
          </a:p>
          <a:p>
            <a:pPr>
              <a:buFontTx/>
              <a:buNone/>
            </a:pPr>
            <a:endParaRPr lang="fr-BE" dirty="0"/>
          </a:p>
          <a:p>
            <a:pPr>
              <a:buFontTx/>
              <a:buNone/>
            </a:pPr>
            <a:r>
              <a:rPr lang="fr-BE" dirty="0"/>
              <a:t> 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18437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757267" y="6356350"/>
            <a:ext cx="6704428" cy="365125"/>
          </a:xfrm>
        </p:spPr>
        <p:txBody>
          <a:bodyPr/>
          <a:lstStyle/>
          <a:p>
            <a:r>
              <a:rPr lang="fr-FR" dirty="0" smtClean="0"/>
              <a:t>TRADUCTION : KOURI BRAHIM  INSPECTEUR  DES SCIENCES PHYSIQUES </a:t>
            </a:r>
            <a:endParaRPr lang="fr-BE" dirty="0"/>
          </a:p>
          <a:p>
            <a:r>
              <a:rPr lang="fr-BE" dirty="0" smtClean="0"/>
              <a:t>MOSTAGANEM – ALGERIE </a:t>
            </a: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301084" y="1747756"/>
            <a:ext cx="1126607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4400" dirty="0" smtClean="0"/>
              <a:t>احسب ثمن الدهان لطلاء قاعة التدريس: </a:t>
            </a:r>
          </a:p>
          <a:p>
            <a:pPr algn="r"/>
            <a:r>
              <a:rPr lang="ar-DZ" sz="3600" dirty="0" smtClean="0"/>
              <a:t>عرض القسم   7 وطوله   9 وارتفاعه    3.5 .به اربع نوافذ كبيرة ابعادها</a:t>
            </a:r>
          </a:p>
          <a:p>
            <a:pPr algn="r"/>
            <a:r>
              <a:rPr lang="ar-DZ" sz="3600" dirty="0" smtClean="0"/>
              <a:t>    1.50     1.30 للإضاءة وسبورة كبيرة مثبتة على حائط عرضه    7 وتغطي مساحته كاملة .بينما ارتفاع باب القاعة     2.10 وعرضه   1.20 . احسب ثمن الدهان مستعملا تعريفة البائع .</a:t>
            </a:r>
            <a:endParaRPr lang="ar-DZ" sz="3200" dirty="0" smtClean="0"/>
          </a:p>
        </p:txBody>
      </p:sp>
      <p:sp>
        <p:nvSpPr>
          <p:cNvPr id="12" name="ZoneTexte 11"/>
          <p:cNvSpPr txBox="1"/>
          <p:nvPr/>
        </p:nvSpPr>
        <p:spPr>
          <a:xfrm>
            <a:off x="2906358" y="217105"/>
            <a:ext cx="5598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4000" dirty="0" smtClean="0"/>
              <a:t>مهمة مركبة غير مألوفة</a:t>
            </a:r>
            <a:endParaRPr lang="ar-DZ" sz="4000" dirty="0" smtClean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166298" y="2609381"/>
            <a:ext cx="451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m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5421068" y="2544611"/>
            <a:ext cx="451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m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9478718" y="3043721"/>
            <a:ext cx="451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m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10953188" y="3104681"/>
            <a:ext cx="451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m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4318375" y="3626056"/>
            <a:ext cx="451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m</a:t>
            </a:r>
            <a:endParaRPr lang="fr-FR" sz="2800" dirty="0"/>
          </a:p>
        </p:txBody>
      </p:sp>
      <p:sp>
        <p:nvSpPr>
          <p:cNvPr id="10" name="ZoneTexte 9"/>
          <p:cNvSpPr txBox="1"/>
          <p:nvPr/>
        </p:nvSpPr>
        <p:spPr>
          <a:xfrm>
            <a:off x="1633928" y="3592361"/>
            <a:ext cx="451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m</a:t>
            </a:r>
            <a:endParaRPr lang="fr-FR" sz="2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080181" y="3040566"/>
            <a:ext cx="451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m</a:t>
            </a:r>
            <a:endParaRPr lang="fr-FR" sz="28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9915525" y="3166110"/>
                <a:ext cx="27251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latin typeface="Cambria Math" panose="02040503050406030204" pitchFamily="18" charset="0"/>
                        </a:rPr>
                        <m:t>ˣ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5525" y="3166110"/>
                <a:ext cx="272510" cy="5539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ZoneTexte 13"/>
          <p:cNvSpPr txBox="1"/>
          <p:nvPr/>
        </p:nvSpPr>
        <p:spPr>
          <a:xfrm>
            <a:off x="7611818" y="2609381"/>
            <a:ext cx="451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m</a:t>
            </a:r>
            <a:endParaRPr lang="fr-FR" sz="2400" dirty="0"/>
          </a:p>
        </p:txBody>
      </p:sp>
    </p:spTree>
    <p:extLst>
      <p:ext uri="{BB962C8B-B14F-4D97-AF65-F5344CB8AC3E}">
        <p14:creationId xmlns="" xmlns:p14="http://schemas.microsoft.com/office/powerpoint/2010/main" val="123802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6510"/>
          </a:xfrm>
        </p:spPr>
        <p:txBody>
          <a:bodyPr/>
          <a:lstStyle/>
          <a:p>
            <a:pPr algn="ctr"/>
            <a:r>
              <a:rPr lang="fr-BE" sz="3200" b="1" dirty="0"/>
              <a:t>Tarif du marchand de peinture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58607895"/>
              </p:ext>
            </p:extLst>
          </p:nvPr>
        </p:nvGraphicFramePr>
        <p:xfrm>
          <a:off x="632011" y="1075765"/>
          <a:ext cx="11228295" cy="5782237"/>
        </p:xfrm>
        <a:graphic>
          <a:graphicData uri="http://schemas.openxmlformats.org/drawingml/2006/table">
            <a:tbl>
              <a:tblPr/>
              <a:tblGrid>
                <a:gridCol w="4275675"/>
                <a:gridCol w="4173431"/>
                <a:gridCol w="2779189"/>
              </a:tblGrid>
              <a:tr h="1305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produit</a:t>
                      </a:r>
                      <a:endParaRPr kumimoji="0" lang="fr-B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prix et conditionnement</a:t>
                      </a:r>
                      <a:endParaRPr kumimoji="0" lang="fr-B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pouvoir couvrant</a:t>
                      </a:r>
                      <a:endParaRPr kumimoji="0" lang="fr-B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1119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peinture </a:t>
                      </a:r>
                      <a:r>
                        <a:rPr kumimoji="0" lang="fr-FR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Latex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 pour murs</a:t>
                      </a:r>
                      <a:endParaRPr kumimoji="0" lang="fr-B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30">
                      <a:fgClr>
                        <a:srgbClr val="FFFFFF"/>
                      </a:fgClr>
                      <a:bgClr>
                        <a:srgbClr val="B2B2B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24 euros le pot de 2,5 l</a:t>
                      </a:r>
                      <a:endParaRPr kumimoji="0" lang="fr-B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8 m</a:t>
                      </a:r>
                      <a:r>
                        <a:rPr kumimoji="0" lang="fr-FR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2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 au litre</a:t>
                      </a:r>
                      <a:endParaRPr kumimoji="0" lang="fr-B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 York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1119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peinture </a:t>
                      </a:r>
                      <a:r>
                        <a:rPr kumimoji="0" lang="fr-F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Ambiance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 pour murs</a:t>
                      </a:r>
                      <a:endParaRPr kumimoji="0" lang="fr-B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30">
                      <a:fgClr>
                        <a:srgbClr val="FFFFFF"/>
                      </a:fgClr>
                      <a:bgClr>
                        <a:srgbClr val="B2B2B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57 euros le pot de 5 l</a:t>
                      </a:r>
                      <a:endParaRPr kumimoji="0" lang="fr-B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9 m</a:t>
                      </a:r>
                      <a:r>
                        <a:rPr kumimoji="0" lang="fr-FR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2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 au litre</a:t>
                      </a:r>
                      <a:endParaRPr kumimoji="0" lang="fr-B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1119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peinture </a:t>
                      </a:r>
                      <a:r>
                        <a:rPr kumimoji="0" lang="fr-F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plafond</a:t>
                      </a:r>
                      <a:endParaRPr kumimoji="0" lang="fr-B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30">
                      <a:fgClr>
                        <a:srgbClr val="FFFFFF"/>
                      </a:fgClr>
                      <a:bgClr>
                        <a:srgbClr val="B2B2B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40 euros le pot de 5 l</a:t>
                      </a:r>
                      <a:endParaRPr kumimoji="0" lang="fr-B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9 m</a:t>
                      </a:r>
                      <a:r>
                        <a:rPr kumimoji="0" lang="fr-FR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2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 au litre</a:t>
                      </a:r>
                      <a:endParaRPr kumimoji="0" lang="fr-B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1119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peinture </a:t>
                      </a:r>
                      <a:r>
                        <a:rPr kumimoji="0" lang="fr-FR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portes </a:t>
                      </a:r>
                      <a:endParaRPr kumimoji="0" lang="fr-B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30">
                      <a:fgClr>
                        <a:srgbClr val="FFFFFF"/>
                      </a:fgClr>
                      <a:bgClr>
                        <a:srgbClr val="B2B2B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140 euros le pot de 2,5 l</a:t>
                      </a:r>
                      <a:endParaRPr kumimoji="0" lang="fr-B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12 m</a:t>
                      </a:r>
                      <a:r>
                        <a:rPr kumimoji="0" lang="fr-FR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2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 au litre</a:t>
                      </a:r>
                      <a:endParaRPr kumimoji="0" lang="fr-B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24605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tabLst>
                <a:tab pos="449263" algn="r"/>
                <a:tab pos="3060700" algn="ctr"/>
                <a:tab pos="5759450" algn="r"/>
              </a:tabLst>
            </a:pPr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376491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757267" y="6356350"/>
            <a:ext cx="6704428" cy="365125"/>
          </a:xfrm>
        </p:spPr>
        <p:txBody>
          <a:bodyPr/>
          <a:lstStyle/>
          <a:p>
            <a:r>
              <a:rPr lang="fr-FR" dirty="0" smtClean="0"/>
              <a:t>TRADUCTION : KOURI BRAHIM  INSPECTEUR  DES SCIENCES PHYSIQUES </a:t>
            </a:r>
            <a:endParaRPr lang="fr-BE" dirty="0"/>
          </a:p>
          <a:p>
            <a:r>
              <a:rPr lang="fr-BE" dirty="0" smtClean="0"/>
              <a:t>MOSTAGANEM – ALGERIE </a:t>
            </a:r>
            <a:endParaRPr lang="fr-FR" dirty="0" smtClean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86783424"/>
              </p:ext>
            </p:extLst>
          </p:nvPr>
        </p:nvGraphicFramePr>
        <p:xfrm>
          <a:off x="1987395" y="1857091"/>
          <a:ext cx="8127999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3200" dirty="0" smtClean="0">
                          <a:solidFill>
                            <a:schemeClr val="tx1"/>
                          </a:solidFill>
                        </a:rPr>
                        <a:t>المساحة</a:t>
                      </a:r>
                      <a:r>
                        <a:rPr lang="ar-DZ" sz="3200" baseline="0" dirty="0" smtClean="0">
                          <a:solidFill>
                            <a:schemeClr val="tx1"/>
                          </a:solidFill>
                        </a:rPr>
                        <a:t> المغطاة</a:t>
                      </a:r>
                      <a:endParaRPr lang="fr-F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3200" dirty="0" smtClean="0">
                          <a:solidFill>
                            <a:schemeClr val="tx1"/>
                          </a:solidFill>
                        </a:rPr>
                        <a:t>الثمن</a:t>
                      </a:r>
                      <a:endParaRPr lang="fr-F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3200" dirty="0" smtClean="0">
                          <a:solidFill>
                            <a:schemeClr val="tx1"/>
                          </a:solidFill>
                        </a:rPr>
                        <a:t>المنتوج</a:t>
                      </a:r>
                      <a:endParaRPr lang="fr-F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solidFill>
                            <a:schemeClr val="tx1"/>
                          </a:solidFill>
                        </a:rPr>
                        <a:t>  لكل لتر</a:t>
                      </a:r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solidFill>
                            <a:schemeClr val="tx1"/>
                          </a:solidFill>
                        </a:rPr>
                        <a:t>24اورو علبة    2.5</a:t>
                      </a:r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DZ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solidFill>
                            <a:schemeClr val="tx1"/>
                          </a:solidFill>
                        </a:rPr>
                        <a:t>طلاء</a:t>
                      </a:r>
                      <a:r>
                        <a:rPr lang="ar-DZ" sz="2400" baseline="0" dirty="0" smtClean="0">
                          <a:solidFill>
                            <a:schemeClr val="tx1"/>
                          </a:solidFill>
                        </a:rPr>
                        <a:t> خاص بالحـــائط</a:t>
                      </a:r>
                      <a:endParaRPr lang="fr-FR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solidFill>
                            <a:schemeClr val="tx1"/>
                          </a:solidFill>
                        </a:rPr>
                        <a:t>9 لكل لتر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solidFill>
                            <a:schemeClr val="tx1"/>
                          </a:solidFill>
                        </a:rPr>
                        <a:t>57 أورو علبة </a:t>
                      </a:r>
                      <a:r>
                        <a:rPr lang="ar-DZ" sz="2400" baseline="0" dirty="0" smtClean="0">
                          <a:solidFill>
                            <a:schemeClr val="tx1"/>
                          </a:solidFill>
                        </a:rPr>
                        <a:t>     5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solidFill>
                            <a:schemeClr val="tx1"/>
                          </a:solidFill>
                        </a:rPr>
                        <a:t>طلاء</a:t>
                      </a:r>
                      <a:r>
                        <a:rPr lang="ar-DZ" sz="2400" baseline="0" dirty="0" smtClean="0">
                          <a:solidFill>
                            <a:schemeClr val="tx1"/>
                          </a:solidFill>
                        </a:rPr>
                        <a:t> حماية  للحائط </a:t>
                      </a:r>
                      <a:endParaRPr lang="fr-FR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solidFill>
                            <a:schemeClr val="tx1"/>
                          </a:solidFill>
                        </a:rPr>
                        <a:t>   9 لكل لتر 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solidFill>
                            <a:schemeClr val="tx1"/>
                          </a:solidFill>
                        </a:rPr>
                        <a:t>40 أورو علبة      5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solidFill>
                            <a:schemeClr val="tx1"/>
                          </a:solidFill>
                        </a:rPr>
                        <a:t>طلاء السطح </a:t>
                      </a:r>
                      <a:endParaRPr lang="fr-FR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solidFill>
                            <a:schemeClr val="tx1"/>
                          </a:solidFill>
                        </a:rPr>
                        <a:t>12 لكل لتر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solidFill>
                            <a:schemeClr val="tx1"/>
                          </a:solidFill>
                        </a:rPr>
                        <a:t>140 أورو</a:t>
                      </a:r>
                      <a:r>
                        <a:rPr lang="ar-DZ" sz="2400" baseline="0" dirty="0" smtClean="0">
                          <a:solidFill>
                            <a:schemeClr val="tx1"/>
                          </a:solidFill>
                        </a:rPr>
                        <a:t> علبة     2.5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solidFill>
                            <a:schemeClr val="tx1"/>
                          </a:solidFill>
                        </a:rPr>
                        <a:t>طلاء</a:t>
                      </a:r>
                      <a:r>
                        <a:rPr lang="ar-DZ" sz="2400" baseline="0" dirty="0" smtClean="0">
                          <a:solidFill>
                            <a:schemeClr val="tx1"/>
                          </a:solidFill>
                        </a:rPr>
                        <a:t> الأبواب</a:t>
                      </a:r>
                      <a:endParaRPr lang="fr-FR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ar-DZ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891082" y="635620"/>
            <a:ext cx="5773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dirty="0" smtClean="0"/>
              <a:t>تعرفــة  بائع دهان الطـــلاء</a:t>
            </a:r>
            <a:endParaRPr lang="fr-FR" sz="4000" dirty="0"/>
          </a:p>
        </p:txBody>
      </p:sp>
      <p:sp>
        <p:nvSpPr>
          <p:cNvPr id="6" name="ZoneTexte 5"/>
          <p:cNvSpPr txBox="1"/>
          <p:nvPr/>
        </p:nvSpPr>
        <p:spPr>
          <a:xfrm>
            <a:off x="5346084" y="2516457"/>
            <a:ext cx="27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846936" y="251808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</a:t>
            </a:r>
            <a:r>
              <a:rPr lang="fr-FR" baseline="30000" dirty="0"/>
              <a:t>2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340042" y="4985986"/>
            <a:ext cx="27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880389" y="333287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</a:t>
            </a:r>
            <a:r>
              <a:rPr lang="fr-FR" baseline="30000" dirty="0"/>
              <a:t>2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235682" y="3314646"/>
            <a:ext cx="27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780032" y="414935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</a:t>
            </a:r>
            <a:r>
              <a:rPr lang="fr-FR" baseline="30000" dirty="0"/>
              <a:t>2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297709" y="4121021"/>
            <a:ext cx="27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942418" y="495580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</a:t>
            </a:r>
            <a:r>
              <a:rPr lang="fr-FR" baseline="30000" dirty="0"/>
              <a:t>2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56262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02229"/>
            <a:ext cx="10515600" cy="4674734"/>
          </a:xfrm>
        </p:spPr>
        <p:txBody>
          <a:bodyPr/>
          <a:lstStyle/>
          <a:p>
            <a:pPr marL="0" indent="0">
              <a:buNone/>
            </a:pPr>
            <a:r>
              <a:rPr lang="fr-BE" sz="3200" b="1" dirty="0" smtClean="0"/>
              <a:t>On voit sur ces exemples que, face à une même situation, plusieurs interprétations sont possibles en fonction de l’</a:t>
            </a:r>
            <a:r>
              <a:rPr lang="fr-BE" sz="3200" b="1" u="sng" dirty="0" smtClean="0"/>
              <a:t>attitude</a:t>
            </a:r>
            <a:r>
              <a:rPr lang="fr-BE" sz="3200" b="1" dirty="0" smtClean="0"/>
              <a:t> de l’individu.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sz="3200" b="1" dirty="0" smtClean="0"/>
              <a:t>Mais à l’école, ce qu’on attend, c’est une interprétation en fonction d’une </a:t>
            </a:r>
            <a:r>
              <a:rPr lang="fr-BE" sz="3200" b="1" i="1" u="sng" dirty="0" smtClean="0"/>
              <a:t>attitude très particulière</a:t>
            </a:r>
            <a:r>
              <a:rPr lang="fr-BE" sz="3200" b="1" dirty="0" smtClean="0"/>
              <a:t>.</a:t>
            </a:r>
            <a:endParaRPr lang="fr-BE" sz="32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8195251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757267" y="6356350"/>
            <a:ext cx="6704428" cy="365125"/>
          </a:xfrm>
        </p:spPr>
        <p:txBody>
          <a:bodyPr/>
          <a:lstStyle/>
          <a:p>
            <a:r>
              <a:rPr lang="fr-FR" dirty="0" smtClean="0"/>
              <a:t>TRADUCTION : KOURI BRAHIM  INSPECTEUR  DES SCIENCES PHYSIQUES </a:t>
            </a:r>
            <a:endParaRPr lang="fr-BE" dirty="0"/>
          </a:p>
          <a:p>
            <a:r>
              <a:rPr lang="fr-BE" dirty="0" smtClean="0"/>
              <a:t>MOSTAGANEM – ALGERIE </a:t>
            </a: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304397" y="3221223"/>
            <a:ext cx="114969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4400" dirty="0" smtClean="0"/>
              <a:t>لكن في المدرسة ما ننتظره هي ترجمة </a:t>
            </a:r>
            <a:r>
              <a:rPr lang="ar-SA" sz="4400" dirty="0" smtClean="0"/>
              <a:t>(تفسير) </a:t>
            </a:r>
            <a:r>
              <a:rPr lang="ar-DZ" sz="4400" dirty="0" smtClean="0"/>
              <a:t>حسب </a:t>
            </a:r>
            <a:r>
              <a:rPr lang="ar-DZ" sz="4400" u="sng" dirty="0" err="1" smtClean="0"/>
              <a:t>موق</a:t>
            </a:r>
            <a:r>
              <a:rPr lang="ar-SA" sz="4400" u="sng" dirty="0" smtClean="0"/>
              <a:t>ف </a:t>
            </a:r>
            <a:r>
              <a:rPr lang="ar-DZ" sz="4400" u="sng" dirty="0" smtClean="0"/>
              <a:t>خاص</a:t>
            </a:r>
            <a:r>
              <a:rPr lang="ar-SA" sz="4400" u="sng" dirty="0" smtClean="0"/>
              <a:t> جدا</a:t>
            </a:r>
            <a:r>
              <a:rPr lang="ar-SA" sz="4400" dirty="0" smtClean="0"/>
              <a:t>.</a:t>
            </a:r>
            <a:r>
              <a:rPr lang="ar-DZ" sz="4400" u="sng" dirty="0" smtClean="0"/>
              <a:t> </a:t>
            </a:r>
            <a:endParaRPr lang="ar-DZ" sz="4400" u="sng" dirty="0" smtClean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01083" y="1343378"/>
            <a:ext cx="113519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4400" dirty="0" smtClean="0"/>
              <a:t>نرى في هذه الأمثلة </a:t>
            </a:r>
            <a:r>
              <a:rPr lang="ar-SA" sz="4400" dirty="0" smtClean="0"/>
              <a:t>أ</a:t>
            </a:r>
            <a:r>
              <a:rPr lang="ar-DZ" sz="4400" dirty="0" err="1" smtClean="0"/>
              <a:t>نه</a:t>
            </a:r>
            <a:r>
              <a:rPr lang="ar-DZ" sz="4400" dirty="0" smtClean="0"/>
              <a:t> </a:t>
            </a:r>
            <a:r>
              <a:rPr lang="ar-SA" sz="4400" dirty="0" smtClean="0"/>
              <a:t>أ</a:t>
            </a:r>
            <a:r>
              <a:rPr lang="ar-DZ" sz="4400" dirty="0" err="1" smtClean="0"/>
              <a:t>مام</a:t>
            </a:r>
            <a:r>
              <a:rPr lang="ar-DZ" sz="4400" dirty="0" smtClean="0"/>
              <a:t>  نفس الوضعية </a:t>
            </a:r>
            <a:r>
              <a:rPr lang="ar-SA" sz="4400" dirty="0" smtClean="0"/>
              <a:t>يوجد </a:t>
            </a:r>
            <a:r>
              <a:rPr lang="ar-DZ" sz="4400" dirty="0" smtClean="0"/>
              <a:t>عدة ترجمات ممكنة </a:t>
            </a:r>
            <a:r>
              <a:rPr lang="ar-SA" sz="4400" dirty="0" smtClean="0"/>
              <a:t> وذلك </a:t>
            </a:r>
            <a:r>
              <a:rPr lang="ar-DZ" sz="4400" dirty="0" smtClean="0"/>
              <a:t>حسب موقف الشخص</a:t>
            </a:r>
            <a:r>
              <a:rPr lang="ar-SA" sz="4400" dirty="0" smtClean="0"/>
              <a:t>.</a:t>
            </a:r>
            <a:endParaRPr lang="ar-DZ" sz="4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324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3458"/>
          </a:xfrm>
        </p:spPr>
        <p:txBody>
          <a:bodyPr>
            <a:normAutofit/>
          </a:bodyPr>
          <a:lstStyle/>
          <a:p>
            <a:pPr algn="ctr"/>
            <a:r>
              <a:rPr lang="fr-BE" sz="3200" b="1" dirty="0" smtClean="0"/>
              <a:t>Différentes attitudes pour interpréter cette tâche</a:t>
            </a:r>
            <a:endParaRPr lang="fr-BE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24597"/>
            <a:ext cx="10515600" cy="4852365"/>
          </a:xfrm>
        </p:spPr>
        <p:txBody>
          <a:bodyPr/>
          <a:lstStyle/>
          <a:p>
            <a:r>
              <a:rPr lang="fr-BE" dirty="0" smtClean="0"/>
              <a:t>Beaucoup d’élèves ont cherché à calculer les surfaces à peindre, en ont déduit la quantité de peinture nécessaire et le prix.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r-BE" dirty="0" smtClean="0">
                <a:solidFill>
                  <a:srgbClr val="FF0000"/>
                </a:solidFill>
                <a:sym typeface="Wingdings" panose="05000000000000000000" pitchFamily="2" charset="2"/>
              </a:rPr>
              <a:t>Attitude « instruite » et « autonome ».</a:t>
            </a:r>
            <a:endParaRPr lang="fr-BE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fr-BE" dirty="0" smtClean="0">
                <a:sym typeface="Wingdings" panose="05000000000000000000" pitchFamily="2" charset="2"/>
              </a:rPr>
              <a:t>Certains élèves ont proposé d’aller acheter un pot de 5 litres et qu’ensuite, on verrait.</a:t>
            </a:r>
          </a:p>
          <a:p>
            <a:pPr marL="457200" lvl="1" indent="0">
              <a:buNone/>
            </a:pPr>
            <a:r>
              <a:rPr lang="fr-BE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Attitude « pratique ».</a:t>
            </a:r>
          </a:p>
          <a:p>
            <a:r>
              <a:rPr lang="fr-BE" dirty="0" smtClean="0">
                <a:sym typeface="Wingdings" panose="05000000000000000000" pitchFamily="2" charset="2"/>
              </a:rPr>
              <a:t>Certains élèves, voyant qu’on leur donnait la longueur, la largeur et la hauteur de la salle, ont calculé le volume.</a:t>
            </a:r>
          </a:p>
          <a:p>
            <a:pPr marL="457200" lvl="1" indent="0">
              <a:buNone/>
            </a:pPr>
            <a:r>
              <a:rPr lang="fr-BE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Attitude d’obéissance sans réflexion.</a:t>
            </a:r>
            <a:endParaRPr lang="fr-BE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17238300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3458"/>
          </a:xfrm>
        </p:spPr>
        <p:txBody>
          <a:bodyPr>
            <a:normAutofit/>
          </a:bodyPr>
          <a:lstStyle/>
          <a:p>
            <a:pPr algn="ctr" rtl="1"/>
            <a:r>
              <a:rPr lang="ar-SA" sz="3200" b="1" dirty="0" smtClean="0"/>
              <a:t>مواقف مختلفة لترجمة هذه الوضعية </a:t>
            </a:r>
            <a:endParaRPr lang="fr-BE" sz="3200" b="1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38200" y="1324597"/>
            <a:ext cx="10515600" cy="4852365"/>
          </a:xfrm>
        </p:spPr>
        <p:txBody>
          <a:bodyPr>
            <a:normAutofit/>
          </a:bodyPr>
          <a:lstStyle/>
          <a:p>
            <a:pPr algn="r" rtl="1">
              <a:spcAft>
                <a:spcPts val="1200"/>
              </a:spcAft>
            </a:pPr>
            <a:r>
              <a:rPr lang="ar-SA" dirty="0" smtClean="0"/>
              <a:t>كثير من التلاميذ قاموا بحساب المساحات التي يجب طلاؤها  ومن ثم استنتجوا كمية الطلاء اللازمة </a:t>
            </a:r>
            <a:r>
              <a:rPr lang="ar-SA" dirty="0" err="1" smtClean="0"/>
              <a:t>و</a:t>
            </a:r>
            <a:r>
              <a:rPr lang="ar-SA" dirty="0" smtClean="0"/>
              <a:t> ثمنها.</a:t>
            </a:r>
          </a:p>
          <a:p>
            <a:pPr algn="r" rtl="1">
              <a:spcAft>
                <a:spcPts val="1200"/>
              </a:spcAft>
              <a:buFont typeface="Calibri" pitchFamily="34" charset="0"/>
              <a:buChar char="←"/>
            </a:pPr>
            <a:r>
              <a:rPr lang="ar-SA" b="1" dirty="0" smtClean="0"/>
              <a:t>موقف “متعلم” و “مستقل ذاتيا”.</a:t>
            </a:r>
          </a:p>
          <a:p>
            <a:pPr algn="r" rtl="1">
              <a:spcAft>
                <a:spcPts val="1200"/>
              </a:spcAft>
            </a:pPr>
            <a:r>
              <a:rPr lang="ar-SA" dirty="0" smtClean="0"/>
              <a:t>بعض التلاميذ اقترح شراء علبة 5 لترات وبعد ذلك سنرى.</a:t>
            </a:r>
          </a:p>
          <a:p>
            <a:pPr algn="r" rtl="1">
              <a:spcAft>
                <a:spcPts val="1200"/>
              </a:spcAft>
              <a:buFont typeface="Calibri" pitchFamily="34" charset="0"/>
              <a:buChar char="←"/>
            </a:pPr>
            <a:r>
              <a:rPr lang="ar-SA" b="1" dirty="0" smtClean="0"/>
              <a:t>موقف</a:t>
            </a:r>
            <a:r>
              <a:rPr lang="ar-SA" sz="2400" b="1" dirty="0" smtClean="0"/>
              <a:t>   “عملي”.</a:t>
            </a:r>
          </a:p>
          <a:p>
            <a:pPr algn="r" rtl="1">
              <a:spcAft>
                <a:spcPts val="1200"/>
              </a:spcAft>
            </a:pPr>
            <a:r>
              <a:rPr lang="ar-SA" dirty="0" smtClean="0"/>
              <a:t>بعض التلاميذ إذ أننا قد أعطينا طول وعرض و ارتفاع القاعة فقاموا بحساب الحجم.</a:t>
            </a:r>
          </a:p>
          <a:p>
            <a:pPr algn="r" rtl="1">
              <a:spcAft>
                <a:spcPts val="1200"/>
              </a:spcAft>
              <a:buFont typeface="Calibri" pitchFamily="34" charset="0"/>
              <a:buChar char="←"/>
            </a:pPr>
            <a:r>
              <a:rPr lang="ar-SA" b="1" dirty="0" smtClean="0"/>
              <a:t>موقف “ امتثال ” دون تفكير.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>
            <a:noAutofit/>
          </a:bodyPr>
          <a:lstStyle/>
          <a:p>
            <a:pPr algn="ctr"/>
            <a:r>
              <a:rPr lang="fr-BE" sz="3200" b="1" dirty="0" smtClean="0"/>
              <a:t>L’attitude attendue par l’école pour interpréter les situations</a:t>
            </a:r>
            <a:endParaRPr lang="fr-BE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73628"/>
            <a:ext cx="10515600" cy="4206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BE" b="1" i="1" dirty="0" smtClean="0"/>
              <a:t>Interpréter </a:t>
            </a:r>
            <a:r>
              <a:rPr lang="fr-BE" b="1" i="1" dirty="0"/>
              <a:t>la </a:t>
            </a:r>
            <a:r>
              <a:rPr lang="fr-BE" b="1" i="1" dirty="0" smtClean="0"/>
              <a:t>situation :</a:t>
            </a:r>
          </a:p>
          <a:p>
            <a:pPr marL="0" indent="0">
              <a:buNone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b="1" i="1" dirty="0"/>
              <a:t>non pas en fonction de l’opinion courante, ni de ses impressions personnelles, ni de son expérience subjective, ni de l’utilité pratique, </a:t>
            </a:r>
            <a:endParaRPr lang="fr-BE" b="1" i="1" dirty="0" smtClean="0"/>
          </a:p>
          <a:p>
            <a:pPr marL="0" indent="0">
              <a:buNone/>
            </a:pPr>
            <a:r>
              <a:rPr lang="fr-BE" b="1" i="1" dirty="0" smtClean="0">
                <a:solidFill>
                  <a:srgbClr val="FF0000"/>
                </a:solidFill>
              </a:rPr>
              <a:t>   mais </a:t>
            </a:r>
            <a:r>
              <a:rPr lang="fr-BE" b="1" i="1" dirty="0">
                <a:solidFill>
                  <a:srgbClr val="FF0000"/>
                </a:solidFill>
              </a:rPr>
              <a:t>en se servant des savoirs scolaires</a:t>
            </a:r>
            <a:r>
              <a:rPr lang="fr-BE" b="1" i="1" dirty="0" smtClean="0">
                <a:solidFill>
                  <a:srgbClr val="FF0000"/>
                </a:solidFill>
              </a:rPr>
              <a:t>, (attitude instruite)</a:t>
            </a:r>
          </a:p>
          <a:p>
            <a:pPr marL="457200" lvl="1" indent="0">
              <a:buNone/>
            </a:pPr>
            <a:endParaRPr lang="fr-BE" dirty="0"/>
          </a:p>
          <a:p>
            <a:pPr>
              <a:buFont typeface="Wingdings" panose="05000000000000000000" pitchFamily="2" charset="2"/>
              <a:buChar char="Ø"/>
            </a:pPr>
            <a:r>
              <a:rPr lang="fr-BE" b="1" i="1" dirty="0"/>
              <a:t>non pas en essayant d’être docile à ce qu’on lui a fait apprendre, </a:t>
            </a:r>
            <a:endParaRPr lang="fr-BE" b="1" i="1" dirty="0" smtClean="0"/>
          </a:p>
          <a:p>
            <a:pPr marL="0" indent="0">
              <a:buNone/>
            </a:pPr>
            <a:r>
              <a:rPr lang="fr-BE" b="1" i="1" dirty="0" smtClean="0">
                <a:solidFill>
                  <a:srgbClr val="FF0000"/>
                </a:solidFill>
              </a:rPr>
              <a:t>   mais </a:t>
            </a:r>
            <a:r>
              <a:rPr lang="fr-BE" b="1" i="1" dirty="0">
                <a:solidFill>
                  <a:srgbClr val="FF0000"/>
                </a:solidFill>
              </a:rPr>
              <a:t>en réfléchissant par lui-même à la </a:t>
            </a:r>
            <a:r>
              <a:rPr lang="fr-BE" b="1" i="1" dirty="0" smtClean="0">
                <a:solidFill>
                  <a:srgbClr val="FF0000"/>
                </a:solidFill>
              </a:rPr>
              <a:t>situation, (attitude autonome)</a:t>
            </a:r>
          </a:p>
          <a:p>
            <a:pPr marL="0" indent="0">
              <a:buNone/>
            </a:pPr>
            <a:endParaRPr lang="fr-BE" b="1" i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BE" b="1" i="1" dirty="0"/>
              <a:t> </a:t>
            </a:r>
            <a:r>
              <a:rPr lang="fr-BE" b="1" i="1" dirty="0" smtClean="0"/>
              <a:t>en formulant </a:t>
            </a:r>
            <a:r>
              <a:rPr lang="fr-BE" b="1" i="1" dirty="0"/>
              <a:t>sa réponse sous une forme compréhensible par tout le monde et non pas seulement par ceux qui ont vécu la situation.</a:t>
            </a:r>
            <a:endParaRPr lang="fr-BE" dirty="0"/>
          </a:p>
          <a:p>
            <a:pPr marL="0" indent="0">
              <a:buNone/>
            </a:pPr>
            <a:endParaRPr lang="fr-B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1602104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644726" y="6284420"/>
            <a:ext cx="7455877" cy="437055"/>
          </a:xfrm>
        </p:spPr>
        <p:txBody>
          <a:bodyPr/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TRADUCTION :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KOURI BRAHIM  INSPECTEUR  DES SCIENCES PHYSIQUES </a:t>
            </a:r>
            <a:endParaRPr lang="fr-B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BE" dirty="0" smtClean="0">
                <a:latin typeface="Arial" panose="020B0604020202020204" pitchFamily="34" charset="0"/>
                <a:cs typeface="Arial" panose="020B0604020202020204" pitchFamily="34" charset="0"/>
              </a:rPr>
              <a:t>MOSTAGANEM – ALGERIE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64348" y="172972"/>
            <a:ext cx="4432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3600" dirty="0" smtClean="0">
                <a:solidFill>
                  <a:srgbClr val="FF0000"/>
                </a:solidFill>
              </a:rPr>
              <a:t>تذكرة حول سير عمل   كفاءة </a:t>
            </a:r>
            <a:r>
              <a:rPr lang="ar-DZ" sz="2400" dirty="0" smtClean="0"/>
              <a:t> 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1535362" y="1751885"/>
            <a:ext cx="79285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 rtl="1">
              <a:buFont typeface="Arial" panose="020B0604020202020204" pitchFamily="34" charset="0"/>
              <a:buChar char="•"/>
            </a:pPr>
            <a:r>
              <a:rPr lang="ar-DZ" sz="4000" dirty="0" err="1" smtClean="0">
                <a:solidFill>
                  <a:srgbClr val="00B0F0"/>
                </a:solidFill>
              </a:rPr>
              <a:t>علومات</a:t>
            </a:r>
            <a:r>
              <a:rPr lang="ar-DZ" sz="4000" dirty="0" smtClean="0">
                <a:solidFill>
                  <a:srgbClr val="00B0F0"/>
                </a:solidFill>
              </a:rPr>
              <a:t> (التي نسميها أحيانا &lt;&lt;معارف&gt;&gt;) </a:t>
            </a:r>
          </a:p>
          <a:p>
            <a:pPr marL="571500" indent="-571500" algn="l" rtl="1">
              <a:buFont typeface="Arial" panose="020B0604020202020204" pitchFamily="34" charset="0"/>
              <a:buChar char="•"/>
            </a:pPr>
            <a:r>
              <a:rPr lang="ar-DZ" sz="4000" dirty="0" smtClean="0">
                <a:solidFill>
                  <a:srgbClr val="00B050"/>
                </a:solidFill>
              </a:rPr>
              <a:t>معارف إجرائية</a:t>
            </a:r>
            <a:r>
              <a:rPr lang="fr-FR" sz="4000" dirty="0" smtClean="0">
                <a:solidFill>
                  <a:srgbClr val="00B050"/>
                </a:solidFill>
              </a:rPr>
              <a:t>                                        </a:t>
            </a:r>
            <a:r>
              <a:rPr lang="ar-DZ" sz="4000" dirty="0" smtClean="0">
                <a:solidFill>
                  <a:srgbClr val="00B050"/>
                </a:solidFill>
              </a:rPr>
              <a:t> </a:t>
            </a:r>
            <a:r>
              <a:rPr lang="ar-DZ" sz="4000" dirty="0" smtClean="0"/>
              <a:t>   </a:t>
            </a:r>
            <a:endParaRPr lang="fr-FR" sz="4000" dirty="0"/>
          </a:p>
        </p:txBody>
      </p:sp>
      <p:sp>
        <p:nvSpPr>
          <p:cNvPr id="6" name="ZoneTexte 5"/>
          <p:cNvSpPr txBox="1"/>
          <p:nvPr/>
        </p:nvSpPr>
        <p:spPr>
          <a:xfrm>
            <a:off x="2261813" y="4497110"/>
            <a:ext cx="72020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2800" dirty="0" smtClean="0"/>
              <a:t>من بين المعارف والمعارف الإجرائية التي يم</a:t>
            </a:r>
            <a:r>
              <a:rPr lang="ar-DZ" sz="2800" dirty="0"/>
              <a:t>ت</a:t>
            </a:r>
            <a:r>
              <a:rPr lang="ar-DZ" sz="2800" dirty="0" smtClean="0"/>
              <a:t>لكها التلميذ ، </a:t>
            </a:r>
            <a:r>
              <a:rPr lang="ar-DZ" sz="2800" dirty="0" err="1" smtClean="0"/>
              <a:t>إختيارتلك</a:t>
            </a:r>
            <a:r>
              <a:rPr lang="ar-DZ" sz="2800" dirty="0" smtClean="0"/>
              <a:t> التي تناسب الوضعية   </a:t>
            </a:r>
            <a:endParaRPr lang="fr-FR" sz="2800" dirty="0"/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8454685" y="3791375"/>
            <a:ext cx="947806" cy="2110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898995" y="3453909"/>
            <a:ext cx="22602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4400" b="1" dirty="0" smtClean="0"/>
              <a:t>تجنيد</a:t>
            </a:r>
            <a:r>
              <a:rPr lang="ar-DZ" sz="4400" dirty="0" smtClean="0"/>
              <a:t>      </a:t>
            </a:r>
            <a:endParaRPr lang="fr-FR" sz="4400" dirty="0"/>
          </a:p>
        </p:txBody>
      </p:sp>
    </p:spTree>
    <p:extLst>
      <p:ext uri="{BB962C8B-B14F-4D97-AF65-F5344CB8AC3E}">
        <p14:creationId xmlns="" xmlns:p14="http://schemas.microsoft.com/office/powerpoint/2010/main" val="312645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757267" y="6356350"/>
            <a:ext cx="6704428" cy="365125"/>
          </a:xfrm>
        </p:spPr>
        <p:txBody>
          <a:bodyPr/>
          <a:lstStyle/>
          <a:p>
            <a:r>
              <a:rPr lang="fr-FR" dirty="0" smtClean="0"/>
              <a:t>TRADUCTION : KOURI BRAHIM  INSPECTEUR  DES SCIENCES PHYSIQUES </a:t>
            </a:r>
            <a:endParaRPr lang="fr-BE" dirty="0"/>
          </a:p>
          <a:p>
            <a:r>
              <a:rPr lang="fr-BE" dirty="0" smtClean="0"/>
              <a:t>MOSTAGANEM – ALGERIE </a:t>
            </a: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156116" y="1078689"/>
            <a:ext cx="114969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4000" dirty="0" smtClean="0"/>
              <a:t>ترجمة الوضعية :</a:t>
            </a:r>
          </a:p>
          <a:p>
            <a:pPr algn="r" rtl="1"/>
            <a:r>
              <a:rPr lang="ar-DZ" sz="4000" dirty="0" smtClean="0"/>
              <a:t>   ليس حسب الرأي </a:t>
            </a:r>
            <a:r>
              <a:rPr lang="ar-SA" sz="4000" dirty="0" smtClean="0"/>
              <a:t>الشائع</a:t>
            </a:r>
            <a:r>
              <a:rPr lang="ar-DZ" sz="4000" dirty="0" smtClean="0"/>
              <a:t> ، ولا حسب انطباعات</a:t>
            </a:r>
            <a:r>
              <a:rPr lang="ar-SA" sz="4000" dirty="0" err="1" smtClean="0"/>
              <a:t>نا</a:t>
            </a:r>
            <a:r>
              <a:rPr lang="ar-DZ" sz="4000" dirty="0" smtClean="0"/>
              <a:t> </a:t>
            </a:r>
            <a:r>
              <a:rPr lang="ar-SA" sz="4000" dirty="0" err="1" smtClean="0"/>
              <a:t>ال</a:t>
            </a:r>
            <a:r>
              <a:rPr lang="ar-DZ" sz="4000" dirty="0" smtClean="0"/>
              <a:t>شخصية ،ولا حسب خبرات غير موضوعية ،ولا حسب </a:t>
            </a:r>
            <a:r>
              <a:rPr lang="ar-SA" sz="4000" dirty="0" smtClean="0"/>
              <a:t>الحاجة العملية</a:t>
            </a:r>
            <a:r>
              <a:rPr lang="ar-DZ" sz="4000" dirty="0" smtClean="0"/>
              <a:t>،</a:t>
            </a:r>
          </a:p>
          <a:p>
            <a:pPr algn="r"/>
            <a:r>
              <a:rPr lang="ar-DZ" sz="4000" dirty="0" smtClean="0">
                <a:solidFill>
                  <a:srgbClr val="FF0000"/>
                </a:solidFill>
              </a:rPr>
              <a:t>لكن </a:t>
            </a:r>
            <a:r>
              <a:rPr lang="ar-SA" sz="4000" dirty="0" smtClean="0">
                <a:solidFill>
                  <a:srgbClr val="FF0000"/>
                </a:solidFill>
              </a:rPr>
              <a:t>في استخدامنا </a:t>
            </a:r>
            <a:r>
              <a:rPr lang="ar-SA" sz="4000" dirty="0" err="1" smtClean="0">
                <a:solidFill>
                  <a:srgbClr val="FF0000"/>
                </a:solidFill>
              </a:rPr>
              <a:t>ل</a:t>
            </a:r>
            <a:r>
              <a:rPr lang="ar-DZ" sz="4000" dirty="0" smtClean="0">
                <a:solidFill>
                  <a:srgbClr val="FF0000"/>
                </a:solidFill>
              </a:rPr>
              <a:t>لمعارف المدرسية</a:t>
            </a:r>
            <a:r>
              <a:rPr lang="ar-SA" sz="4000" dirty="0" smtClean="0">
                <a:solidFill>
                  <a:srgbClr val="FF0000"/>
                </a:solidFill>
              </a:rPr>
              <a:t>،(موقف متعلم)</a:t>
            </a:r>
            <a:r>
              <a:rPr lang="ar-DZ" sz="4000" dirty="0" smtClean="0">
                <a:solidFill>
                  <a:srgbClr val="FF0000"/>
                </a:solidFill>
              </a:rPr>
              <a:t> </a:t>
            </a:r>
          </a:p>
          <a:p>
            <a:pPr algn="r" rtl="1"/>
            <a:r>
              <a:rPr lang="ar-DZ" sz="4000" dirty="0" smtClean="0"/>
              <a:t>    ليس بأن يكون المتعلم منصاعا </a:t>
            </a:r>
            <a:r>
              <a:rPr lang="ar-SA" sz="4000" dirty="0" smtClean="0"/>
              <a:t>لما جعلناه يتعلمه</a:t>
            </a:r>
            <a:r>
              <a:rPr lang="ar-DZ" sz="4000" dirty="0" smtClean="0"/>
              <a:t>، </a:t>
            </a:r>
          </a:p>
          <a:p>
            <a:pPr algn="r" rtl="1"/>
            <a:r>
              <a:rPr lang="ar-DZ" sz="4000" dirty="0" smtClean="0">
                <a:solidFill>
                  <a:srgbClr val="FF0000"/>
                </a:solidFill>
              </a:rPr>
              <a:t>لكن بأن يفكر بنفسه في الوضعية .</a:t>
            </a:r>
            <a:r>
              <a:rPr lang="ar-SA" sz="4000" dirty="0" smtClean="0">
                <a:solidFill>
                  <a:srgbClr val="FF0000"/>
                </a:solidFill>
              </a:rPr>
              <a:t>(موقف استقلال ذاتي)</a:t>
            </a:r>
            <a:endParaRPr lang="ar-DZ" sz="4000" dirty="0" smtClean="0">
              <a:solidFill>
                <a:srgbClr val="FF0000"/>
              </a:solidFill>
            </a:endParaRPr>
          </a:p>
          <a:p>
            <a:pPr algn="r"/>
            <a:r>
              <a:rPr lang="ar-DZ" sz="4000" dirty="0">
                <a:solidFill>
                  <a:srgbClr val="FF0000"/>
                </a:solidFill>
              </a:rPr>
              <a:t> </a:t>
            </a:r>
            <a:r>
              <a:rPr lang="ar-DZ" sz="4000" dirty="0" smtClean="0">
                <a:solidFill>
                  <a:srgbClr val="FF0000"/>
                </a:solidFill>
              </a:rPr>
              <a:t> </a:t>
            </a:r>
            <a:r>
              <a:rPr lang="ar-DZ" sz="4000" dirty="0" smtClean="0"/>
              <a:t> بصياغة إجابته</a:t>
            </a:r>
            <a:r>
              <a:rPr lang="ar-DZ" sz="4000" dirty="0" smtClean="0">
                <a:solidFill>
                  <a:srgbClr val="FF0000"/>
                </a:solidFill>
              </a:rPr>
              <a:t> </a:t>
            </a:r>
            <a:r>
              <a:rPr lang="ar-DZ" sz="4000" dirty="0" smtClean="0"/>
              <a:t>بشكل مفهوم لدى الجميع وليس فقط من طرف أولائك الذين </a:t>
            </a:r>
            <a:r>
              <a:rPr lang="ar-DZ" sz="4000" dirty="0" err="1" smtClean="0"/>
              <a:t>عايشو</a:t>
            </a:r>
            <a:r>
              <a:rPr lang="ar-DZ" sz="4000" dirty="0" smtClean="0"/>
              <a:t> الوضعية</a:t>
            </a:r>
            <a:r>
              <a:rPr lang="ar-SA" sz="4000" dirty="0" smtClean="0"/>
              <a:t>.</a:t>
            </a:r>
            <a:r>
              <a:rPr lang="ar-DZ" sz="4000" dirty="0" smtClean="0"/>
              <a:t>   </a:t>
            </a:r>
          </a:p>
          <a:p>
            <a:pPr algn="r"/>
            <a:r>
              <a:rPr lang="ar-DZ" sz="4000" dirty="0" smtClean="0"/>
              <a:t> </a:t>
            </a:r>
            <a:r>
              <a:rPr lang="fr-FR" sz="4000" dirty="0" smtClean="0"/>
              <a:t> </a:t>
            </a:r>
            <a:endParaRPr lang="ar-DZ" sz="4000" u="sng" dirty="0" smtClean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01083" y="127895"/>
            <a:ext cx="11351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4000" dirty="0" smtClean="0"/>
              <a:t>الموقف المنتظر من المدرسة من </a:t>
            </a:r>
            <a:r>
              <a:rPr lang="ar-SA" sz="4000" dirty="0" smtClean="0"/>
              <a:t>أ</a:t>
            </a:r>
            <a:r>
              <a:rPr lang="ar-DZ" sz="4000" dirty="0" smtClean="0"/>
              <a:t>جل ترجمة</a:t>
            </a:r>
            <a:r>
              <a:rPr lang="ar-SA" sz="4000" dirty="0" smtClean="0"/>
              <a:t> (تفسير)</a:t>
            </a:r>
            <a:r>
              <a:rPr lang="ar-DZ" sz="4000" dirty="0" smtClean="0"/>
              <a:t> الوضعيات </a:t>
            </a:r>
            <a:endParaRPr lang="ar-DZ" sz="4000" dirty="0" smtClean="0">
              <a:solidFill>
                <a:srgbClr val="FF0000"/>
              </a:solidFill>
            </a:endParaRPr>
          </a:p>
        </p:txBody>
      </p:sp>
      <p:sp>
        <p:nvSpPr>
          <p:cNvPr id="6" name="Zone de texte 1"/>
          <p:cNvSpPr txBox="1"/>
          <p:nvPr/>
        </p:nvSpPr>
        <p:spPr>
          <a:xfrm>
            <a:off x="11148889" y="2018371"/>
            <a:ext cx="860974" cy="267629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rtl="0">
              <a:lnSpc>
                <a:spcPct val="107000"/>
              </a:lnSpc>
              <a:spcAft>
                <a:spcPts val="800"/>
              </a:spcAft>
              <a:buSzPts val="3600"/>
              <a:buFont typeface="Wingdings" panose="05000000000000000000" pitchFamily="2" charset="2"/>
              <a:buChar char=""/>
            </a:pPr>
            <a:r>
              <a:rPr lang="fr-FR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" name="Zone de texte 1"/>
          <p:cNvSpPr txBox="1"/>
          <p:nvPr/>
        </p:nvSpPr>
        <p:spPr>
          <a:xfrm>
            <a:off x="11222535" y="3780259"/>
            <a:ext cx="860974" cy="267629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rtl="0">
              <a:lnSpc>
                <a:spcPct val="107000"/>
              </a:lnSpc>
              <a:spcAft>
                <a:spcPts val="800"/>
              </a:spcAft>
              <a:buSzPts val="3600"/>
              <a:buFont typeface="Wingdings" panose="05000000000000000000" pitchFamily="2" charset="2"/>
              <a:buChar char=""/>
            </a:pPr>
            <a:r>
              <a:rPr lang="fr-FR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8" name="Zone de texte 1"/>
          <p:cNvSpPr txBox="1"/>
          <p:nvPr/>
        </p:nvSpPr>
        <p:spPr>
          <a:xfrm>
            <a:off x="11222535" y="5020370"/>
            <a:ext cx="860974" cy="267629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rtl="0">
              <a:lnSpc>
                <a:spcPct val="107000"/>
              </a:lnSpc>
              <a:spcAft>
                <a:spcPts val="800"/>
              </a:spcAft>
              <a:buSzPts val="3600"/>
              <a:buFont typeface="Wingdings" panose="05000000000000000000" pitchFamily="2" charset="2"/>
              <a:buChar char=""/>
            </a:pPr>
            <a:r>
              <a:rPr lang="fr-FR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316912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6546"/>
          </a:xfrm>
        </p:spPr>
        <p:txBody>
          <a:bodyPr>
            <a:noAutofit/>
          </a:bodyPr>
          <a:lstStyle/>
          <a:p>
            <a:pPr algn="ctr"/>
            <a:r>
              <a:rPr lang="fr-BE" sz="3200" b="1" dirty="0" smtClean="0">
                <a:solidFill>
                  <a:srgbClr val="FF0000"/>
                </a:solidFill>
              </a:rPr>
              <a:t>Nouveau schéma sur le fonctionnement d’une compétence</a:t>
            </a:r>
            <a:endParaRPr lang="fr-BE" sz="32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76770"/>
            <a:ext cx="10515600" cy="5100193"/>
          </a:xfrm>
        </p:spPr>
        <p:txBody>
          <a:bodyPr/>
          <a:lstStyle/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r>
              <a:rPr lang="fr-BE" b="1" dirty="0" smtClean="0"/>
              <a:t>Interprétation de la situation </a:t>
            </a:r>
            <a:r>
              <a:rPr lang="fr-BE" b="1" u="sng" dirty="0" smtClean="0"/>
              <a:t>selon les attitudes attendues à l’école</a:t>
            </a:r>
            <a:r>
              <a:rPr lang="fr-BE" b="1" dirty="0" smtClean="0"/>
              <a:t>.</a:t>
            </a:r>
          </a:p>
          <a:p>
            <a:pPr marL="0" indent="0" algn="ctr">
              <a:buNone/>
            </a:pPr>
            <a:endParaRPr lang="fr-BE" b="1" dirty="0" smtClean="0"/>
          </a:p>
          <a:p>
            <a:pPr marL="0" indent="0" algn="ctr">
              <a:buNone/>
            </a:pPr>
            <a:endParaRPr lang="fr-BE" b="1" dirty="0"/>
          </a:p>
          <a:p>
            <a:pPr marL="0" indent="0" algn="ctr">
              <a:buNone/>
            </a:pPr>
            <a:endParaRPr lang="fr-BE" b="1" dirty="0" smtClean="0"/>
          </a:p>
          <a:p>
            <a:pPr marL="0" indent="0" algn="ctr">
              <a:buNone/>
            </a:pPr>
            <a:endParaRPr lang="fr-BE" b="1" dirty="0"/>
          </a:p>
          <a:p>
            <a:pPr marL="0" indent="0" algn="ctr">
              <a:buNone/>
            </a:pPr>
            <a:r>
              <a:rPr lang="fr-BE" b="1" dirty="0" smtClean="0"/>
              <a:t>En fonction de cette interprétation, choix des connaissances  </a:t>
            </a:r>
          </a:p>
          <a:p>
            <a:pPr marL="0" indent="0" algn="ctr">
              <a:buNone/>
            </a:pPr>
            <a:r>
              <a:rPr lang="fr-BE" b="1" dirty="0" smtClean="0"/>
              <a:t>et des procédures qui conviennent.</a:t>
            </a:r>
            <a:endParaRPr lang="fr-BE" b="1" dirty="0"/>
          </a:p>
        </p:txBody>
      </p:sp>
      <p:sp>
        <p:nvSpPr>
          <p:cNvPr id="4" name="Flèche vers le bas 3"/>
          <p:cNvSpPr/>
          <p:nvPr/>
        </p:nvSpPr>
        <p:spPr>
          <a:xfrm>
            <a:off x="6264067" y="2093720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Flèche vers le bas 4"/>
          <p:cNvSpPr/>
          <p:nvPr/>
        </p:nvSpPr>
        <p:spPr>
          <a:xfrm>
            <a:off x="5802294" y="26484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9783677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757267" y="6356350"/>
            <a:ext cx="6704428" cy="365125"/>
          </a:xfrm>
        </p:spPr>
        <p:txBody>
          <a:bodyPr/>
          <a:lstStyle/>
          <a:p>
            <a:r>
              <a:rPr lang="fr-FR" dirty="0" smtClean="0"/>
              <a:t>TRADUCTION : KOURI BRAHIM  INSPECTEUR  DES SCIENCES PHYSIQUES </a:t>
            </a:r>
            <a:endParaRPr lang="fr-BE" dirty="0"/>
          </a:p>
          <a:p>
            <a:r>
              <a:rPr lang="fr-BE" dirty="0" smtClean="0"/>
              <a:t>MOSTAGANEM – ALGERIE </a:t>
            </a: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1460813" y="1257101"/>
            <a:ext cx="7995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4000" dirty="0" smtClean="0"/>
              <a:t>ترجمة الوضعية وفق</a:t>
            </a:r>
            <a:r>
              <a:rPr lang="ar-DZ" sz="4000" u="sng" dirty="0" smtClean="0"/>
              <a:t> المعارف المدرسية  </a:t>
            </a:r>
            <a:endParaRPr lang="ar-DZ" sz="4000" u="sng" dirty="0" smtClean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598237" y="272862"/>
            <a:ext cx="5977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4000" dirty="0" smtClean="0">
                <a:solidFill>
                  <a:srgbClr val="FF0000"/>
                </a:solidFill>
              </a:rPr>
              <a:t>مخطط حول كيفية عمل  كفاءة </a:t>
            </a:r>
          </a:p>
        </p:txBody>
      </p:sp>
      <p:sp>
        <p:nvSpPr>
          <p:cNvPr id="6" name="Flèche vers le bas 5"/>
          <p:cNvSpPr/>
          <p:nvPr/>
        </p:nvSpPr>
        <p:spPr>
          <a:xfrm>
            <a:off x="5802294" y="26484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ZoneTexte 6"/>
          <p:cNvSpPr txBox="1"/>
          <p:nvPr/>
        </p:nvSpPr>
        <p:spPr>
          <a:xfrm>
            <a:off x="0" y="4331118"/>
            <a:ext cx="12076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4000" dirty="0" err="1" smtClean="0"/>
              <a:t>بواسطت</a:t>
            </a:r>
            <a:r>
              <a:rPr lang="ar-DZ" sz="4000" dirty="0" smtClean="0"/>
              <a:t> هذه الترجمة ،</a:t>
            </a:r>
            <a:r>
              <a:rPr lang="ar-DZ" sz="4000" dirty="0" err="1" smtClean="0"/>
              <a:t>إختيار</a:t>
            </a:r>
            <a:r>
              <a:rPr lang="ar-DZ" sz="4000" dirty="0" smtClean="0"/>
              <a:t> المعارف والمعارف الإجرائية المناسبة    </a:t>
            </a:r>
            <a:endParaRPr lang="ar-DZ" sz="4000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253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76944"/>
            <a:ext cx="10515600" cy="4598534"/>
          </a:xfrm>
        </p:spPr>
        <p:txBody>
          <a:bodyPr/>
          <a:lstStyle/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r>
              <a:rPr lang="fr-BE" sz="3200" b="1" dirty="0" smtClean="0"/>
              <a:t>Que faire dans la classe pour faire acquérir des compétence</a:t>
            </a:r>
            <a:r>
              <a:rPr lang="fr-BE" b="1" dirty="0" smtClean="0"/>
              <a:t>,</a:t>
            </a:r>
          </a:p>
          <a:p>
            <a:pPr marL="0" indent="0" algn="ctr">
              <a:buNone/>
            </a:pPr>
            <a:r>
              <a:rPr lang="fr-BE" b="1" dirty="0" smtClean="0"/>
              <a:t>c’est-à-dire</a:t>
            </a:r>
          </a:p>
          <a:p>
            <a:pPr marL="0" indent="0" algn="ctr">
              <a:buNone/>
            </a:pPr>
            <a:r>
              <a:rPr lang="fr-BE" b="1" dirty="0" smtClean="0"/>
              <a:t>pour provoquer chez les élèves</a:t>
            </a:r>
          </a:p>
          <a:p>
            <a:pPr marL="0" indent="0" algn="ctr">
              <a:buNone/>
            </a:pPr>
            <a:r>
              <a:rPr lang="fr-BE" b="1" dirty="0" smtClean="0"/>
              <a:t>une interprétation des situations selon l’attitude scolairement attendue ?</a:t>
            </a:r>
            <a:endParaRPr lang="fr-BE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3036441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757267" y="6356350"/>
            <a:ext cx="6704428" cy="365125"/>
          </a:xfrm>
        </p:spPr>
        <p:txBody>
          <a:bodyPr/>
          <a:lstStyle/>
          <a:p>
            <a:r>
              <a:rPr lang="fr-FR" dirty="0" smtClean="0"/>
              <a:t>TRADUCTION : KOURI BRAHIM  INSPECTEUR  DES SCIENCES PHYSIQUES </a:t>
            </a:r>
            <a:endParaRPr lang="fr-BE" dirty="0"/>
          </a:p>
          <a:p>
            <a:r>
              <a:rPr lang="fr-BE" dirty="0" smtClean="0"/>
              <a:t>MOSTAGANEM – ALGERIE </a:t>
            </a: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543697" y="1257101"/>
            <a:ext cx="10058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000" dirty="0" smtClean="0"/>
              <a:t>ماذا</a:t>
            </a:r>
            <a:r>
              <a:rPr lang="ar-DZ" sz="4000" dirty="0" smtClean="0"/>
              <a:t> يفعل في القسم لإكساب كفاءات،</a:t>
            </a:r>
            <a:r>
              <a:rPr lang="ar-SA" sz="4000" dirty="0" smtClean="0"/>
              <a:t>  </a:t>
            </a:r>
            <a:r>
              <a:rPr lang="ar-DZ" sz="4000" dirty="0" smtClean="0"/>
              <a:t>أي</a:t>
            </a:r>
          </a:p>
          <a:p>
            <a:pPr algn="ctr"/>
            <a:r>
              <a:rPr lang="ar-DZ" sz="4000" dirty="0" smtClean="0"/>
              <a:t> </a:t>
            </a:r>
          </a:p>
          <a:p>
            <a:pPr algn="r" rtl="1"/>
            <a:r>
              <a:rPr lang="ar-DZ" sz="4000" dirty="0" smtClean="0"/>
              <a:t>لإثارة ترجمة</a:t>
            </a:r>
            <a:r>
              <a:rPr lang="ar-SA" sz="4000" dirty="0" smtClean="0"/>
              <a:t> (تفسير)</a:t>
            </a:r>
            <a:r>
              <a:rPr lang="ar-DZ" sz="4000" dirty="0" smtClean="0"/>
              <a:t> </a:t>
            </a:r>
            <a:r>
              <a:rPr lang="ar-DZ" sz="4000" dirty="0"/>
              <a:t>لدى </a:t>
            </a:r>
            <a:r>
              <a:rPr lang="ar-DZ" sz="4000" dirty="0" smtClean="0"/>
              <a:t>التلاميذ</a:t>
            </a:r>
          </a:p>
          <a:p>
            <a:pPr algn="ctr"/>
            <a:r>
              <a:rPr lang="ar-DZ" sz="4000" dirty="0" smtClean="0"/>
              <a:t> </a:t>
            </a:r>
            <a:endParaRPr lang="ar-DZ" sz="4000" dirty="0"/>
          </a:p>
          <a:p>
            <a:pPr algn="ctr"/>
            <a:r>
              <a:rPr lang="ar-DZ" sz="4000" dirty="0" smtClean="0"/>
              <a:t>للوضعيات حسب الموقف المدرسي المنتظر</a:t>
            </a:r>
            <a:endParaRPr lang="ar-DZ" sz="4000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349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21229"/>
            <a:ext cx="10515600" cy="5055734"/>
          </a:xfrm>
        </p:spPr>
        <p:txBody>
          <a:bodyPr/>
          <a:lstStyle/>
          <a:p>
            <a:r>
              <a:rPr lang="fr-BE" b="1" dirty="0"/>
              <a:t>Confronter les élèves à des tâches inédites et complexes (situations d’intégration)</a:t>
            </a:r>
          </a:p>
          <a:p>
            <a:pPr marL="0" indent="0">
              <a:buNone/>
            </a:pPr>
            <a:endParaRPr lang="fr-BE" b="1" dirty="0"/>
          </a:p>
          <a:p>
            <a:r>
              <a:rPr lang="fr-BE" b="1" dirty="0"/>
              <a:t> Leur préciser qu’il ne s’agit pas d’une évaluation.</a:t>
            </a:r>
          </a:p>
          <a:p>
            <a:pPr marL="0" indent="0">
              <a:buNone/>
            </a:pPr>
            <a:r>
              <a:rPr lang="fr-BE" b="1" dirty="0"/>
              <a:t> </a:t>
            </a:r>
          </a:p>
          <a:p>
            <a:r>
              <a:rPr lang="fr-BE" b="1" dirty="0"/>
              <a:t> Les faire travailler sur cette tâche individuellement ou en groupes.</a:t>
            </a:r>
          </a:p>
          <a:p>
            <a:pPr marL="0" indent="0">
              <a:buNone/>
            </a:pPr>
            <a:endParaRPr lang="fr-BE" b="1" dirty="0"/>
          </a:p>
          <a:p>
            <a:r>
              <a:rPr lang="fr-BE" b="1" dirty="0"/>
              <a:t>Au cours de la mise en commun, discuter avec les élèves des réponses apportées par </a:t>
            </a:r>
            <a:r>
              <a:rPr lang="fr-BE" b="1" dirty="0" smtClean="0"/>
              <a:t>chacun.</a:t>
            </a:r>
            <a:endParaRPr lang="fr-BE" b="1" dirty="0"/>
          </a:p>
          <a:p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5445220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757267" y="6356350"/>
            <a:ext cx="6704428" cy="365125"/>
          </a:xfrm>
        </p:spPr>
        <p:txBody>
          <a:bodyPr/>
          <a:lstStyle/>
          <a:p>
            <a:r>
              <a:rPr lang="fr-FR" dirty="0" smtClean="0"/>
              <a:t>TRADUCTION : KOURI BRAHIM  INSPECTEUR  DES SCIENCES PHYSIQUES </a:t>
            </a:r>
            <a:endParaRPr lang="fr-BE" dirty="0"/>
          </a:p>
          <a:p>
            <a:r>
              <a:rPr lang="fr-BE" dirty="0" smtClean="0"/>
              <a:t>MOSTAGANEM – ALGERIE </a:t>
            </a: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125663" y="554576"/>
            <a:ext cx="11627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 rtl="1">
              <a:buFont typeface="Arial" panose="020B0604020202020204" pitchFamily="34" charset="0"/>
              <a:buChar char="•"/>
            </a:pPr>
            <a:r>
              <a:rPr lang="ar-DZ" sz="4000" dirty="0" smtClean="0"/>
              <a:t>مواجهة التلاميذ لمهمات</a:t>
            </a:r>
            <a:r>
              <a:rPr lang="ar-SA" sz="4000" dirty="0" smtClean="0"/>
              <a:t> </a:t>
            </a:r>
            <a:r>
              <a:rPr lang="ar-DZ" sz="4000" dirty="0" smtClean="0"/>
              <a:t>مركبة غير </a:t>
            </a:r>
            <a:r>
              <a:rPr lang="ar-SA" sz="4000" dirty="0" smtClean="0"/>
              <a:t>مسبوقة</a:t>
            </a:r>
            <a:r>
              <a:rPr lang="ar-DZ" sz="4000" dirty="0" smtClean="0"/>
              <a:t> (وضعية إدماجية )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872598" y="1714301"/>
            <a:ext cx="67635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DZ" sz="4000" dirty="0" smtClean="0"/>
              <a:t>التأكيد لهم ان الأمر لا يتعلق بالتقويم 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263084" y="2781100"/>
            <a:ext cx="10369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DZ" sz="4000" dirty="0" smtClean="0"/>
              <a:t>جعل التلاميذ </a:t>
            </a:r>
            <a:r>
              <a:rPr lang="ar-SA" sz="4000" dirty="0" smtClean="0"/>
              <a:t>يؤدون</a:t>
            </a:r>
            <a:r>
              <a:rPr lang="ar-DZ" sz="4000" dirty="0" smtClean="0"/>
              <a:t> هذه المهم</a:t>
            </a:r>
            <a:r>
              <a:rPr lang="ar-SA" sz="4000" dirty="0" smtClean="0"/>
              <a:t>ة</a:t>
            </a:r>
            <a:r>
              <a:rPr lang="ar-DZ" sz="4000" dirty="0" smtClean="0"/>
              <a:t> فرديا </a:t>
            </a:r>
            <a:r>
              <a:rPr lang="ar-SA" sz="4000" dirty="0" smtClean="0"/>
              <a:t>أ</a:t>
            </a:r>
            <a:r>
              <a:rPr lang="ar-DZ" sz="4000" dirty="0" smtClean="0"/>
              <a:t>و</a:t>
            </a:r>
            <a:r>
              <a:rPr lang="ar-SA" sz="4000" dirty="0" smtClean="0"/>
              <a:t>ضمن</a:t>
            </a:r>
            <a:r>
              <a:rPr lang="ar-DZ" sz="4000" dirty="0" smtClean="0"/>
              <a:t> </a:t>
            </a:r>
            <a:r>
              <a:rPr lang="ar-SA" sz="4000" dirty="0" smtClean="0"/>
              <a:t>أ</a:t>
            </a:r>
            <a:r>
              <a:rPr lang="ar-DZ" sz="4000" dirty="0" err="1" smtClean="0"/>
              <a:t>فواج</a:t>
            </a:r>
            <a:endParaRPr lang="ar-DZ" sz="4000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1266797" y="4297666"/>
            <a:ext cx="103693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DZ" sz="4000" dirty="0" smtClean="0"/>
              <a:t>خلال الجلسة العامة </a:t>
            </a:r>
            <a:r>
              <a:rPr lang="ar-SA" sz="4000" dirty="0" smtClean="0"/>
              <a:t>ن</a:t>
            </a:r>
            <a:r>
              <a:rPr lang="ar-DZ" sz="4000" dirty="0" smtClean="0"/>
              <a:t>ناقش مع التلاميذ الإجابات المقدمة من طرف كل واحد</a:t>
            </a:r>
          </a:p>
        </p:txBody>
      </p:sp>
    </p:spTree>
    <p:extLst>
      <p:ext uri="{BB962C8B-B14F-4D97-AF65-F5344CB8AC3E}">
        <p14:creationId xmlns="" xmlns:p14="http://schemas.microsoft.com/office/powerpoint/2010/main" val="373742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05543"/>
            <a:ext cx="10515600" cy="53714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dirty="0"/>
              <a:t>La discussion doit </a:t>
            </a:r>
            <a:r>
              <a:rPr lang="fr-BE" dirty="0" smtClean="0"/>
              <a:t>porter sur trois points</a:t>
            </a:r>
            <a:r>
              <a:rPr lang="fr-BE" dirty="0"/>
              <a:t> :</a:t>
            </a:r>
          </a:p>
          <a:p>
            <a:pPr marL="0" indent="0">
              <a:buNone/>
            </a:pPr>
            <a:r>
              <a:rPr lang="fr-BE" dirty="0"/>
              <a:t> </a:t>
            </a:r>
          </a:p>
          <a:p>
            <a:pPr marL="514350" indent="-514350">
              <a:buAutoNum type="arabicParenR"/>
            </a:pPr>
            <a:r>
              <a:rPr lang="fr-BE" dirty="0" smtClean="0"/>
              <a:t>sur </a:t>
            </a:r>
            <a:r>
              <a:rPr lang="fr-BE" dirty="0"/>
              <a:t>les éléments de la situation qu’il faut prendre en compte et les éléments qu’il faut au contraire négliger ; les éléments qu’il faut prendre en compte sont ceux qui renvoient à </a:t>
            </a:r>
            <a:r>
              <a:rPr lang="fr-BE" b="1" u="sng" dirty="0"/>
              <a:t>des savoirs </a:t>
            </a:r>
            <a:r>
              <a:rPr lang="fr-BE" b="1" u="sng" dirty="0" smtClean="0"/>
              <a:t>scolaires</a:t>
            </a:r>
            <a:r>
              <a:rPr lang="fr-BE" dirty="0" smtClean="0"/>
              <a:t>,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dirty="0"/>
              <a:t>a</a:t>
            </a:r>
            <a:r>
              <a:rPr lang="fr-BE" dirty="0" smtClean="0"/>
              <a:t>vec des questions telles que : </a:t>
            </a:r>
          </a:p>
          <a:p>
            <a:pPr marL="0" indent="0">
              <a:buNone/>
            </a:pPr>
            <a:r>
              <a:rPr lang="fr-BE" dirty="0" smtClean="0"/>
              <a:t>«</a:t>
            </a:r>
            <a:r>
              <a:rPr lang="fr-BE" dirty="0"/>
              <a:t> A quoi la tâche présente vous fait-elle penser ? », « Qu’est-ce qu’on a vu en classe et qui pourrait nous aider ici ? </a:t>
            </a:r>
            <a:r>
              <a:rPr lang="fr-BE" dirty="0" smtClean="0"/>
              <a:t>»</a:t>
            </a:r>
          </a:p>
          <a:p>
            <a:endParaRPr lang="fr-BE" dirty="0"/>
          </a:p>
          <a:p>
            <a:pPr marL="0" indent="0">
              <a:buNone/>
            </a:pPr>
            <a:r>
              <a:rPr lang="fr-BE" dirty="0"/>
              <a:t> </a:t>
            </a:r>
          </a:p>
          <a:p>
            <a:pPr marL="0" indent="0">
              <a:buNone/>
            </a:pPr>
            <a:r>
              <a:rPr lang="fr-BE" dirty="0"/>
              <a:t> 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234546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757267" y="6356350"/>
            <a:ext cx="6704428" cy="365125"/>
          </a:xfrm>
        </p:spPr>
        <p:txBody>
          <a:bodyPr/>
          <a:lstStyle/>
          <a:p>
            <a:r>
              <a:rPr lang="fr-FR" dirty="0" smtClean="0"/>
              <a:t>TRADUCTION : KOURI BRAHIM  INSPECTEUR  DES SCIENCES PHYSIQUES </a:t>
            </a:r>
            <a:endParaRPr lang="fr-BE" dirty="0"/>
          </a:p>
          <a:p>
            <a:r>
              <a:rPr lang="fr-BE" dirty="0" smtClean="0"/>
              <a:t>MOSTAGANEM – ALGERIE </a:t>
            </a: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125663" y="554577"/>
            <a:ext cx="116277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4000" dirty="0" smtClean="0"/>
              <a:t>المناقشة يجب ان تتطرق لثلاث نقاط:</a:t>
            </a:r>
          </a:p>
          <a:p>
            <a:pPr algn="ctr" rtl="1"/>
            <a:r>
              <a:rPr lang="ar-DZ" sz="4000" dirty="0" smtClean="0"/>
              <a:t>1)</a:t>
            </a:r>
            <a:r>
              <a:rPr lang="ar-SA" sz="4000" dirty="0" smtClean="0"/>
              <a:t> </a:t>
            </a:r>
            <a:r>
              <a:rPr lang="ar-DZ" sz="4000" dirty="0" smtClean="0"/>
              <a:t>حول </a:t>
            </a:r>
            <a:r>
              <a:rPr lang="ar-DZ" sz="4000" dirty="0" err="1" smtClean="0"/>
              <a:t>عناصرالوضعية</a:t>
            </a:r>
            <a:r>
              <a:rPr lang="ar-DZ" sz="4000" dirty="0" smtClean="0"/>
              <a:t> التي يجب اخذها بعين </a:t>
            </a:r>
            <a:r>
              <a:rPr lang="ar-DZ" sz="4000" dirty="0" err="1" smtClean="0"/>
              <a:t>الإعتباروالعناصر</a:t>
            </a:r>
            <a:endParaRPr lang="ar-DZ" sz="4000" dirty="0" smtClean="0"/>
          </a:p>
          <a:p>
            <a:pPr algn="ctr" rtl="1"/>
            <a:r>
              <a:rPr lang="ar-DZ" sz="4000" dirty="0" smtClean="0"/>
              <a:t>التي على العكس يجب تجاهلها . العناصر التي يجب </a:t>
            </a:r>
            <a:r>
              <a:rPr lang="ar-DZ" sz="4000" dirty="0" err="1" smtClean="0"/>
              <a:t>اخذها</a:t>
            </a:r>
            <a:r>
              <a:rPr lang="ar-DZ" sz="4000" dirty="0" smtClean="0"/>
              <a:t> </a:t>
            </a:r>
            <a:r>
              <a:rPr lang="ar-SA" sz="4000" dirty="0" smtClean="0"/>
              <a:t>ب</a:t>
            </a:r>
            <a:r>
              <a:rPr lang="ar-DZ" sz="4000" dirty="0" smtClean="0"/>
              <a:t>عين الاعتبار هي التي تؤدي الى </a:t>
            </a:r>
            <a:r>
              <a:rPr lang="ar-DZ" sz="4000" b="1" u="sng" dirty="0" smtClean="0"/>
              <a:t>المعارف المدرسية  </a:t>
            </a:r>
            <a:endParaRPr lang="ar-DZ" sz="4000" b="1" u="sng" dirty="0"/>
          </a:p>
          <a:p>
            <a:pPr algn="ctr" rtl="1"/>
            <a:r>
              <a:rPr lang="ar-DZ" sz="4000" dirty="0" smtClean="0"/>
              <a:t>بأسئلة مثل:</a:t>
            </a:r>
          </a:p>
          <a:p>
            <a:pPr algn="ctr" rtl="1"/>
            <a:r>
              <a:rPr lang="fr-BE" sz="4000" dirty="0"/>
              <a:t> </a:t>
            </a:r>
            <a:r>
              <a:rPr lang="fr-BE" sz="4000" dirty="0" smtClean="0"/>
              <a:t>»</a:t>
            </a:r>
            <a:r>
              <a:rPr lang="ar-DZ" sz="4000" dirty="0" smtClean="0"/>
              <a:t>فيما تجعلك هذه المهمة  تفكر؟</a:t>
            </a:r>
            <a:r>
              <a:rPr lang="fr-BE" sz="4000" dirty="0" smtClean="0"/>
              <a:t> «</a:t>
            </a:r>
            <a:r>
              <a:rPr lang="ar-DZ" sz="4000" dirty="0"/>
              <a:t> </a:t>
            </a:r>
            <a:r>
              <a:rPr lang="ar-DZ" sz="4000" dirty="0" smtClean="0"/>
              <a:t>، </a:t>
            </a:r>
            <a:r>
              <a:rPr lang="fr-BE" sz="4000" dirty="0"/>
              <a:t>» </a:t>
            </a:r>
            <a:r>
              <a:rPr lang="ar-DZ" sz="4000" dirty="0" smtClean="0"/>
              <a:t>ماذا رأينا في القسم ، والذي </a:t>
            </a:r>
          </a:p>
          <a:p>
            <a:pPr algn="ctr" rtl="1"/>
            <a:r>
              <a:rPr lang="ar-DZ" sz="4000" dirty="0" smtClean="0"/>
              <a:t>يمكن ان يساعدنا هنا؟ </a:t>
            </a:r>
            <a:r>
              <a:rPr lang="fr-BE" sz="4000" dirty="0"/>
              <a:t>«</a:t>
            </a:r>
            <a:endParaRPr lang="ar-DZ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2991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53885"/>
            <a:ext cx="10515600" cy="42284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BE" sz="3000" dirty="0" smtClean="0"/>
              <a:t>La discussion doit porter : </a:t>
            </a:r>
          </a:p>
          <a:p>
            <a:pPr marL="0" indent="0">
              <a:buNone/>
            </a:pPr>
            <a:endParaRPr lang="fr-BE" sz="3000" dirty="0" smtClean="0"/>
          </a:p>
          <a:p>
            <a:pPr marL="0" indent="0">
              <a:buNone/>
            </a:pPr>
            <a:r>
              <a:rPr lang="fr-BE" sz="3000" dirty="0" smtClean="0"/>
              <a:t>2</a:t>
            </a:r>
            <a:r>
              <a:rPr lang="fr-BE" sz="3000" dirty="0"/>
              <a:t>) sur le fait qu’il ne suffit pas de chercher le plus vite possible un indice qui signale l’usage d’une procédure ou d’une connaissance, mais qu’il faut réfléchir par soi-même </a:t>
            </a:r>
            <a:r>
              <a:rPr lang="fr-BE" sz="3000" dirty="0" smtClean="0"/>
              <a:t>;</a:t>
            </a:r>
          </a:p>
          <a:p>
            <a:pPr marL="0" indent="0">
              <a:buNone/>
            </a:pPr>
            <a:r>
              <a:rPr lang="fr-BE" sz="3000" dirty="0" smtClean="0"/>
              <a:t> </a:t>
            </a:r>
            <a:endParaRPr lang="fr-BE" sz="3000" dirty="0"/>
          </a:p>
          <a:p>
            <a:pPr marL="0" indent="0">
              <a:buNone/>
            </a:pPr>
            <a:r>
              <a:rPr lang="fr-BE" sz="3000" dirty="0" smtClean="0"/>
              <a:t>Avec des questions telles que : </a:t>
            </a:r>
          </a:p>
          <a:p>
            <a:pPr marL="0" indent="0">
              <a:buNone/>
            </a:pPr>
            <a:r>
              <a:rPr lang="fr-BE" sz="3000" dirty="0"/>
              <a:t>« Est-ce que nous avons bien réfléchi à la tâche ? », « Est-ce que nous ne sommes pas en train d’appliquer docilement une recette, sans réfléchir ? »</a:t>
            </a:r>
          </a:p>
          <a:p>
            <a:pPr marL="0" indent="0">
              <a:buNone/>
            </a:pPr>
            <a:r>
              <a:rPr lang="fr-BE" sz="3000" dirty="0" smtClean="0"/>
              <a:t> </a:t>
            </a:r>
            <a:endParaRPr lang="fr-BE" sz="3000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361860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256"/>
          </a:xfrm>
        </p:spPr>
        <p:txBody>
          <a:bodyPr>
            <a:normAutofit fontScale="90000"/>
          </a:bodyPr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786213"/>
            <a:ext cx="10515600" cy="5390750"/>
          </a:xfrm>
        </p:spPr>
        <p:txBody>
          <a:bodyPr/>
          <a:lstStyle/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 smtClean="0"/>
          </a:p>
          <a:p>
            <a:pPr marL="857250" indent="-857250" algn="ctr">
              <a:buAutoNum type="romanUcParenR"/>
            </a:pPr>
            <a:r>
              <a:rPr lang="fr-BE" sz="4000" b="1" dirty="0" smtClean="0"/>
              <a:t>Faire acquérir des </a:t>
            </a:r>
            <a:r>
              <a:rPr lang="fr-BE" sz="4000" b="1" dirty="0" smtClean="0">
                <a:solidFill>
                  <a:srgbClr val="0070C0"/>
                </a:solidFill>
              </a:rPr>
              <a:t>connaissances</a:t>
            </a:r>
            <a:r>
              <a:rPr lang="fr-BE" sz="4000" b="1" dirty="0" smtClean="0"/>
              <a:t> </a:t>
            </a:r>
          </a:p>
          <a:p>
            <a:pPr marL="0" indent="0" algn="ctr">
              <a:buNone/>
            </a:pPr>
            <a:r>
              <a:rPr lang="fr-BE" sz="4000" b="1" dirty="0" smtClean="0"/>
              <a:t>et des </a:t>
            </a:r>
            <a:r>
              <a:rPr lang="fr-BE" sz="4000" b="1" dirty="0" smtClean="0">
                <a:solidFill>
                  <a:srgbClr val="00B050"/>
                </a:solidFill>
              </a:rPr>
              <a:t>procédures</a:t>
            </a:r>
            <a:r>
              <a:rPr lang="fr-BE" sz="4000" b="1" dirty="0" smtClean="0"/>
              <a:t> dans le cadre </a:t>
            </a:r>
          </a:p>
          <a:p>
            <a:pPr marL="0" indent="0" algn="ctr">
              <a:buNone/>
            </a:pPr>
            <a:r>
              <a:rPr lang="fr-BE" sz="4000" b="1" dirty="0" smtClean="0"/>
              <a:t>de l’approche par les compétences</a:t>
            </a:r>
            <a:endParaRPr lang="fr-BE" sz="40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 smtClean="0"/>
              <a:t>Formation à l'</a:t>
            </a:r>
            <a:r>
              <a:rPr lang="fr-BE" dirty="0" err="1" smtClean="0"/>
              <a:t>apporche</a:t>
            </a:r>
            <a:r>
              <a:rPr lang="fr-BE" dirty="0" smtClean="0"/>
              <a:t> par les compétences. B. Rey, S. Kahn, S. Van Lint. ULB UNICEF</a:t>
            </a:r>
            <a:endParaRPr lang="fr-BE" dirty="0"/>
          </a:p>
        </p:txBody>
      </p:sp>
    </p:spTree>
    <p:extLst>
      <p:ext uri="{BB962C8B-B14F-4D97-AF65-F5344CB8AC3E}">
        <p14:creationId xmlns="" xmlns:p14="http://schemas.microsoft.com/office/powerpoint/2010/main" val="399656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757267" y="6356350"/>
            <a:ext cx="6704428" cy="365125"/>
          </a:xfrm>
        </p:spPr>
        <p:txBody>
          <a:bodyPr/>
          <a:lstStyle/>
          <a:p>
            <a:r>
              <a:rPr lang="fr-FR" dirty="0" smtClean="0"/>
              <a:t>TRADUCTION : KOURI BRAHIM  INSPECTEUR  DES SCIENCES PHYSIQUES </a:t>
            </a:r>
            <a:endParaRPr lang="fr-BE" dirty="0"/>
          </a:p>
          <a:p>
            <a:r>
              <a:rPr lang="fr-BE" dirty="0" smtClean="0"/>
              <a:t>MOSTAGANEM – ALGERIE </a:t>
            </a: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125663" y="554577"/>
            <a:ext cx="116277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4000" dirty="0" smtClean="0"/>
              <a:t>المناقشة يجب ان تتطرق الى :</a:t>
            </a:r>
          </a:p>
          <a:p>
            <a:pPr algn="ctr" rtl="1"/>
            <a:r>
              <a:rPr lang="ar-DZ" sz="4000" dirty="0" smtClean="0"/>
              <a:t>2)</a:t>
            </a:r>
            <a:r>
              <a:rPr lang="ar-SA" sz="4000" dirty="0" smtClean="0"/>
              <a:t> </a:t>
            </a:r>
            <a:r>
              <a:rPr lang="ar-DZ" sz="4000" dirty="0" smtClean="0"/>
              <a:t>لا يكفي البحث بأكبر سرعة ممكنة على دلالة</a:t>
            </a:r>
            <a:r>
              <a:rPr lang="fr-FR" sz="4000" dirty="0" smtClean="0"/>
              <a:t> </a:t>
            </a:r>
            <a:r>
              <a:rPr lang="ar-DZ" sz="4000" dirty="0" smtClean="0"/>
              <a:t>تشير إلى استعمال</a:t>
            </a:r>
          </a:p>
          <a:p>
            <a:pPr algn="ctr" rtl="1"/>
            <a:r>
              <a:rPr lang="ar-DZ" sz="4000" dirty="0" smtClean="0"/>
              <a:t>معرفة او معرفة إجرائية ،لكن يجب التفكير من طرف التلميذ شخصيا</a:t>
            </a:r>
            <a:endParaRPr lang="ar-DZ" sz="4000" dirty="0"/>
          </a:p>
          <a:p>
            <a:pPr algn="ctr" rtl="1"/>
            <a:r>
              <a:rPr lang="ar-DZ" sz="4000" dirty="0" smtClean="0"/>
              <a:t>بأسئلة مثل:</a:t>
            </a:r>
          </a:p>
          <a:p>
            <a:pPr algn="ctr" rtl="1"/>
            <a:r>
              <a:rPr lang="fr-BE" sz="4000" dirty="0"/>
              <a:t> </a:t>
            </a:r>
            <a:r>
              <a:rPr lang="fr-BE" sz="4000" dirty="0" smtClean="0"/>
              <a:t>»</a:t>
            </a:r>
            <a:r>
              <a:rPr lang="ar-DZ" sz="4000" dirty="0" smtClean="0"/>
              <a:t>هل فكرنا جيدا في المهمة ؟</a:t>
            </a:r>
            <a:r>
              <a:rPr lang="fr-BE" sz="4000" dirty="0" smtClean="0"/>
              <a:t> «</a:t>
            </a:r>
            <a:r>
              <a:rPr lang="ar-DZ" sz="4000" dirty="0"/>
              <a:t> </a:t>
            </a:r>
            <a:r>
              <a:rPr lang="ar-DZ" sz="4000" dirty="0" smtClean="0"/>
              <a:t>، </a:t>
            </a:r>
            <a:r>
              <a:rPr lang="fr-BE" sz="4000" dirty="0" smtClean="0"/>
              <a:t>» </a:t>
            </a:r>
            <a:r>
              <a:rPr lang="ar-DZ" sz="4000" dirty="0" smtClean="0"/>
              <a:t>السنا نطبق</a:t>
            </a:r>
            <a:r>
              <a:rPr lang="ar-SA" sz="4000" dirty="0" smtClean="0"/>
              <a:t> </a:t>
            </a:r>
            <a:r>
              <a:rPr lang="ar-DZ" sz="4000" dirty="0" smtClean="0"/>
              <a:t>وصفة بانصياع وانقياد دون تفكير  ؟ </a:t>
            </a:r>
            <a:r>
              <a:rPr lang="fr-BE" sz="4000" dirty="0" smtClean="0"/>
              <a:t>«</a:t>
            </a:r>
            <a:endParaRPr lang="ar-DZ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424780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81744"/>
            <a:ext cx="10515600" cy="5295220"/>
          </a:xfrm>
        </p:spPr>
        <p:txBody>
          <a:bodyPr/>
          <a:lstStyle/>
          <a:p>
            <a:pPr marL="0" indent="0">
              <a:buNone/>
            </a:pPr>
            <a:r>
              <a:rPr lang="fr-BE" dirty="0" smtClean="0"/>
              <a:t>La discussion doit porter : 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3</a:t>
            </a:r>
            <a:r>
              <a:rPr lang="fr-BE" dirty="0"/>
              <a:t>) sur la réponse qu’on va apporter (la production que l’élève doit construire pour accomplir la tâche ou répondre à la situation</a:t>
            </a:r>
            <a:r>
              <a:rPr lang="fr-BE" dirty="0" smtClean="0"/>
              <a:t>). Il </a:t>
            </a:r>
            <a:r>
              <a:rPr lang="fr-BE" dirty="0"/>
              <a:t>faut qu’elle soit compréhensible même par des personnes qui ne sont pas au courant de la situation</a:t>
            </a:r>
            <a:r>
              <a:rPr lang="fr-BE" dirty="0" smtClean="0"/>
              <a:t>.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 smtClean="0"/>
              <a:t>Avec des questions telles que : </a:t>
            </a:r>
          </a:p>
          <a:p>
            <a:pPr marL="0" indent="0">
              <a:buNone/>
            </a:pPr>
            <a:r>
              <a:rPr lang="fr-BE" dirty="0"/>
              <a:t>« Est-ce que notre réponse peut être comprise par tout le monde ? », « Que faut-il préciser pour que tout le monde comprenne ? »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0862817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757267" y="6356350"/>
            <a:ext cx="6704428" cy="365125"/>
          </a:xfrm>
        </p:spPr>
        <p:txBody>
          <a:bodyPr/>
          <a:lstStyle/>
          <a:p>
            <a:r>
              <a:rPr lang="fr-FR" dirty="0" smtClean="0"/>
              <a:t>TRADUCTION : KOURI BRAHIM  INSPECTEUR  DES SCIENCES PHYSIQUES </a:t>
            </a:r>
            <a:endParaRPr lang="fr-BE" dirty="0"/>
          </a:p>
          <a:p>
            <a:r>
              <a:rPr lang="fr-BE" dirty="0" smtClean="0"/>
              <a:t>MOSTAGANEM – ALGERIE </a:t>
            </a: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125663" y="554577"/>
            <a:ext cx="116277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4000" dirty="0" smtClean="0"/>
              <a:t>المناقشة يجب ان تتطرق الى :</a:t>
            </a:r>
          </a:p>
          <a:p>
            <a:pPr algn="ctr" rtl="1"/>
            <a:r>
              <a:rPr lang="ar-DZ" sz="4000" dirty="0" smtClean="0"/>
              <a:t>3)في الإجابة التي سنأخذها (المنتوج الذي سيبنيه التلميذ لتحقيق المهمة</a:t>
            </a:r>
          </a:p>
          <a:p>
            <a:pPr algn="ctr" rtl="1"/>
            <a:r>
              <a:rPr lang="ar-DZ" sz="4000" dirty="0" smtClean="0"/>
              <a:t>او الإجابة على الوضعية ) يجب ان تكون مفهومة حتى من طرف</a:t>
            </a:r>
          </a:p>
          <a:p>
            <a:pPr algn="ctr" rtl="1"/>
            <a:r>
              <a:rPr lang="ar-DZ" sz="4000" dirty="0" smtClean="0"/>
              <a:t>الأشخاص الذين ليسوا على علم بالوضعية .</a:t>
            </a:r>
            <a:endParaRPr lang="ar-DZ" sz="4000" dirty="0"/>
          </a:p>
          <a:p>
            <a:pPr algn="ctr" rtl="1"/>
            <a:r>
              <a:rPr lang="ar-DZ" sz="4000" dirty="0" smtClean="0"/>
              <a:t>بأسئلة مثل:</a:t>
            </a:r>
          </a:p>
          <a:p>
            <a:pPr algn="ctr" rtl="1"/>
            <a:r>
              <a:rPr lang="fr-BE" sz="4000" dirty="0"/>
              <a:t> </a:t>
            </a:r>
            <a:r>
              <a:rPr lang="fr-BE" sz="4000" dirty="0" smtClean="0"/>
              <a:t>»</a:t>
            </a:r>
            <a:r>
              <a:rPr lang="ar-DZ" sz="4000" dirty="0" smtClean="0"/>
              <a:t>هل سؤالنا يمكن ان يكون مفهوما من طرف الجميع ؟</a:t>
            </a:r>
            <a:r>
              <a:rPr lang="fr-BE" sz="4000" dirty="0" smtClean="0"/>
              <a:t> «</a:t>
            </a:r>
            <a:r>
              <a:rPr lang="ar-DZ" sz="4000" dirty="0"/>
              <a:t> </a:t>
            </a:r>
            <a:r>
              <a:rPr lang="ar-DZ" sz="4000" dirty="0" smtClean="0"/>
              <a:t>، </a:t>
            </a:r>
            <a:r>
              <a:rPr lang="fr-BE" sz="4000" dirty="0" smtClean="0"/>
              <a:t>» </a:t>
            </a:r>
            <a:r>
              <a:rPr lang="ar-DZ" sz="4000" dirty="0" smtClean="0"/>
              <a:t>ماذا يجب </a:t>
            </a:r>
          </a:p>
          <a:p>
            <a:pPr algn="ctr" rtl="1"/>
            <a:r>
              <a:rPr lang="ar-DZ" sz="4000" smtClean="0"/>
              <a:t>تحديده وتوضيحه  </a:t>
            </a:r>
            <a:r>
              <a:rPr lang="ar-DZ" sz="4000" dirty="0" smtClean="0"/>
              <a:t>ليفهم الجميع .؟ </a:t>
            </a:r>
            <a:r>
              <a:rPr lang="fr-BE" sz="4000" dirty="0" smtClean="0"/>
              <a:t>«</a:t>
            </a:r>
            <a:endParaRPr lang="ar-DZ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254758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757267" y="6356350"/>
            <a:ext cx="6704428" cy="365125"/>
          </a:xfrm>
        </p:spPr>
        <p:txBody>
          <a:bodyPr/>
          <a:lstStyle/>
          <a:p>
            <a:r>
              <a:rPr lang="fr-FR" dirty="0" smtClean="0"/>
              <a:t>TRADUCTION : KOURI BRAHIM  INSPECTEUR  DES SCIENCES PHYSIQUES </a:t>
            </a:r>
            <a:endParaRPr lang="fr-BE" dirty="0"/>
          </a:p>
          <a:p>
            <a:r>
              <a:rPr lang="fr-BE" dirty="0" smtClean="0"/>
              <a:t>MOSTAGANEM – ALGERIE </a:t>
            </a: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2968282" y="2030248"/>
            <a:ext cx="68931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400" dirty="0"/>
              <a:t> </a:t>
            </a:r>
            <a:r>
              <a:rPr lang="ar-DZ" sz="4800" dirty="0" smtClean="0"/>
              <a:t>Ӏ) العمل على إكساب </a:t>
            </a:r>
            <a:r>
              <a:rPr lang="ar-DZ" sz="4800" dirty="0" smtClean="0">
                <a:solidFill>
                  <a:srgbClr val="00B0F0"/>
                </a:solidFill>
              </a:rPr>
              <a:t>المعارف</a:t>
            </a:r>
            <a:endParaRPr lang="ar-DZ" sz="4800" dirty="0"/>
          </a:p>
          <a:p>
            <a:pPr algn="ctr"/>
            <a:r>
              <a:rPr lang="ar-DZ" sz="4800" dirty="0" smtClean="0">
                <a:solidFill>
                  <a:srgbClr val="00B050"/>
                </a:solidFill>
              </a:rPr>
              <a:t>والمعارف الإجرائية </a:t>
            </a:r>
            <a:r>
              <a:rPr lang="ar-DZ" sz="4800" dirty="0" smtClean="0"/>
              <a:t>في إطار المقاربة بالكفاءات</a:t>
            </a:r>
          </a:p>
        </p:txBody>
      </p:sp>
    </p:spTree>
    <p:extLst>
      <p:ext uri="{BB962C8B-B14F-4D97-AF65-F5344CB8AC3E}">
        <p14:creationId xmlns="" xmlns:p14="http://schemas.microsoft.com/office/powerpoint/2010/main" val="133075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266"/>
          </a:xfrm>
        </p:spPr>
        <p:txBody>
          <a:bodyPr>
            <a:noAutofit/>
          </a:bodyPr>
          <a:lstStyle/>
          <a:p>
            <a:pPr algn="ctr"/>
            <a:r>
              <a:rPr lang="fr-BE" sz="4000" b="1" dirty="0" smtClean="0"/>
              <a:t>Faire acquérir des connaissances </a:t>
            </a:r>
            <a:br>
              <a:rPr lang="fr-BE" sz="4000" b="1" dirty="0" smtClean="0"/>
            </a:br>
            <a:r>
              <a:rPr lang="fr-BE" sz="4000" b="1" dirty="0" smtClean="0"/>
              <a:t>et des procédures</a:t>
            </a:r>
            <a:endParaRPr lang="fr-BE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32709"/>
            <a:ext cx="10515600" cy="4244254"/>
          </a:xfrm>
        </p:spPr>
        <p:txBody>
          <a:bodyPr>
            <a:normAutofit/>
          </a:bodyPr>
          <a:lstStyle/>
          <a:p>
            <a:r>
              <a:rPr lang="fr-BE" sz="3200" b="1" dirty="0" smtClean="0"/>
              <a:t>C’est indispensable pour construire des compétences.</a:t>
            </a:r>
          </a:p>
          <a:p>
            <a:pPr marL="0" indent="0">
              <a:buNone/>
            </a:pPr>
            <a:endParaRPr lang="fr-BE" sz="3200" b="1" dirty="0" smtClean="0"/>
          </a:p>
          <a:p>
            <a:r>
              <a:rPr lang="fr-BE" sz="3200" b="1" dirty="0" smtClean="0"/>
              <a:t>Mais cela ne suffit pas. Ne pas faire que cela.</a:t>
            </a:r>
          </a:p>
          <a:p>
            <a:pPr marL="0" indent="0">
              <a:buNone/>
            </a:pPr>
            <a:endParaRPr lang="fr-BE" sz="3200" b="1" dirty="0" smtClean="0"/>
          </a:p>
          <a:p>
            <a:r>
              <a:rPr lang="fr-BE" sz="3200" b="1" dirty="0" smtClean="0"/>
              <a:t>Toujours présenter la connaissance ou la procédure </a:t>
            </a:r>
            <a:r>
              <a:rPr lang="fr-BE" sz="3200" b="1" u="sng" dirty="0" smtClean="0"/>
              <a:t>dans son usage possible</a:t>
            </a:r>
            <a:r>
              <a:rPr lang="fr-BE" sz="3200" dirty="0" smtClean="0"/>
              <a:t>. </a:t>
            </a:r>
            <a:r>
              <a:rPr lang="fr-BE" sz="3200" b="1" dirty="0" smtClean="0"/>
              <a:t>Usage intra-scolaire ou extra-scolaire.</a:t>
            </a:r>
            <a:endParaRPr lang="fr-BE" sz="32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42632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757267" y="6356350"/>
            <a:ext cx="6704428" cy="365125"/>
          </a:xfrm>
        </p:spPr>
        <p:txBody>
          <a:bodyPr/>
          <a:lstStyle/>
          <a:p>
            <a:r>
              <a:rPr lang="fr-FR" dirty="0" smtClean="0"/>
              <a:t>TRADUCTION : KOURI BRAHIM  INSPECTEUR  DES SCIENCES PHYSIQUES </a:t>
            </a:r>
            <a:endParaRPr lang="fr-BE" dirty="0"/>
          </a:p>
          <a:p>
            <a:r>
              <a:rPr lang="fr-BE" dirty="0" smtClean="0"/>
              <a:t>MOSTAGANEM – ALGERIE </a:t>
            </a: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195754" y="215518"/>
            <a:ext cx="98614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dirty="0"/>
              <a:t> </a:t>
            </a:r>
            <a:r>
              <a:rPr lang="ar-DZ" sz="4000" dirty="0" smtClean="0"/>
              <a:t> العمل على إكساب المعارف</a:t>
            </a:r>
            <a:endParaRPr lang="ar-DZ" sz="4000" dirty="0"/>
          </a:p>
          <a:p>
            <a:pPr algn="ctr"/>
            <a:r>
              <a:rPr lang="ar-DZ" sz="4000" dirty="0" smtClean="0"/>
              <a:t>والمعارف الإجرائية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17329" y="2015557"/>
            <a:ext cx="5633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 rtl="1">
              <a:buFont typeface="Arial" panose="020B0604020202020204" pitchFamily="34" charset="0"/>
              <a:buChar char="•"/>
            </a:pPr>
            <a:r>
              <a:rPr lang="ar-DZ" sz="4000" b="1" dirty="0" smtClean="0"/>
              <a:t>هو ضروري لبناء كفاءات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66647" y="4169683"/>
            <a:ext cx="9861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 rtl="1">
              <a:buFont typeface="Arial" panose="020B0604020202020204" pitchFamily="34" charset="0"/>
              <a:buChar char="•"/>
            </a:pPr>
            <a:r>
              <a:rPr lang="ar-DZ" sz="4000" b="1" dirty="0" smtClean="0"/>
              <a:t>دائما تقديم المعرفة </a:t>
            </a:r>
            <a:r>
              <a:rPr lang="ar-DZ" sz="4000" b="1" dirty="0" err="1" smtClean="0"/>
              <a:t>اوالمعرفة</a:t>
            </a:r>
            <a:r>
              <a:rPr lang="ar-DZ" sz="4000" b="1" dirty="0" smtClean="0"/>
              <a:t> الإجرائية</a:t>
            </a:r>
            <a:r>
              <a:rPr lang="ar-DZ" sz="4000" b="1" dirty="0"/>
              <a:t> </a:t>
            </a:r>
            <a:r>
              <a:rPr lang="ar-DZ" sz="4000" b="1" dirty="0" smtClean="0"/>
              <a:t>في جانبها الوظيفي الممكن ، الوظيفي داخل المدرسة او خارج المدرسة</a:t>
            </a:r>
            <a:r>
              <a:rPr lang="fr-FR" sz="4000" b="1" dirty="0" smtClean="0"/>
              <a:t> </a:t>
            </a:r>
            <a:r>
              <a:rPr lang="ar-DZ" sz="4000" b="1" dirty="0" smtClean="0"/>
              <a:t>  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620539" y="3095451"/>
            <a:ext cx="83251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 rtl="1">
              <a:buFont typeface="Arial" panose="020B0604020202020204" pitchFamily="34" charset="0"/>
              <a:buChar char="•"/>
            </a:pPr>
            <a:r>
              <a:rPr lang="ar-DZ" sz="4000" b="1" dirty="0" smtClean="0"/>
              <a:t>لكن ذلك غير كاف . لا يعمل  ذلك فقط</a:t>
            </a:r>
          </a:p>
        </p:txBody>
      </p:sp>
    </p:spTree>
    <p:extLst>
      <p:ext uri="{BB962C8B-B14F-4D97-AF65-F5344CB8AC3E}">
        <p14:creationId xmlns="" xmlns:p14="http://schemas.microsoft.com/office/powerpoint/2010/main" val="403787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2202"/>
          </a:xfrm>
        </p:spPr>
        <p:txBody>
          <a:bodyPr>
            <a:normAutofit fontScale="90000"/>
          </a:bodyPr>
          <a:lstStyle/>
          <a:p>
            <a:pPr algn="ctr"/>
            <a:r>
              <a:rPr lang="fr-BE" sz="3600" b="1" dirty="0" smtClean="0"/>
              <a:t>Pour présenter la connaissance ou la procédure </a:t>
            </a:r>
            <a:br>
              <a:rPr lang="fr-BE" sz="3600" b="1" dirty="0" smtClean="0"/>
            </a:br>
            <a:r>
              <a:rPr lang="fr-BE" sz="3600" b="1" u="sng" dirty="0" smtClean="0"/>
              <a:t>dans son usage possible</a:t>
            </a:r>
            <a:r>
              <a:rPr lang="fr-BE" sz="3600" b="1" dirty="0" smtClean="0"/>
              <a:t>, deux possibilités</a:t>
            </a:r>
            <a:endParaRPr lang="fr-BE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10591"/>
            <a:ext cx="10515600" cy="4566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3600" b="1" dirty="0" smtClean="0"/>
              <a:t> Première possibilité</a:t>
            </a:r>
          </a:p>
          <a:p>
            <a:pPr marL="0" indent="0">
              <a:buNone/>
            </a:pPr>
            <a:endParaRPr lang="fr-BE" dirty="0" smtClean="0"/>
          </a:p>
          <a:p>
            <a:pPr lvl="2"/>
            <a:r>
              <a:rPr lang="fr-BE" sz="2800" b="1" dirty="0" smtClean="0"/>
              <a:t>Proposer aux élèves une tâche qui exige la connaissance ou la procédure qu’il s’agit de découvrir.</a:t>
            </a:r>
          </a:p>
          <a:p>
            <a:pPr lvl="2"/>
            <a:r>
              <a:rPr lang="fr-BE" sz="2800" b="1" dirty="0" smtClean="0"/>
              <a:t>Même s’ils n’arrivent pas à découvrir eux-mêmes la connaissance ou la procédure, ils verront en quoi elle permet d’accomplir la tâche.</a:t>
            </a:r>
          </a:p>
          <a:p>
            <a:pPr marL="914400" lvl="2" indent="0">
              <a:buNone/>
            </a:pPr>
            <a:endParaRPr lang="fr-BE" sz="2800" b="1" dirty="0" smtClean="0"/>
          </a:p>
          <a:p>
            <a:pPr marL="914400" lvl="2" indent="0">
              <a:buNone/>
            </a:pPr>
            <a:endParaRPr lang="fr-BE" sz="2800" b="1" dirty="0" smtClean="0"/>
          </a:p>
          <a:p>
            <a:pPr lvl="2"/>
            <a:endParaRPr lang="fr-BE" sz="2800" b="1" dirty="0" smtClean="0"/>
          </a:p>
          <a:p>
            <a:pPr lvl="2"/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37058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</TotalTime>
  <Words>3016</Words>
  <Application>Microsoft Office PowerPoint</Application>
  <PresentationFormat>Personnalisé</PresentationFormat>
  <Paragraphs>421</Paragraphs>
  <Slides>52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52</vt:i4>
      </vt:variant>
    </vt:vector>
  </HeadingPairs>
  <TitlesOfParts>
    <vt:vector size="53" baseType="lpstr">
      <vt:lpstr>Thème Office</vt:lpstr>
      <vt:lpstr>Comment construire une leçon selon l’approche par les compétences</vt:lpstr>
      <vt:lpstr>Diapositive 2</vt:lpstr>
      <vt:lpstr>Rappel sur le fonctionnement d’une compétence</vt:lpstr>
      <vt:lpstr>Diapositive 4</vt:lpstr>
      <vt:lpstr>Diapositive 5</vt:lpstr>
      <vt:lpstr>Diapositive 6</vt:lpstr>
      <vt:lpstr>Faire acquérir des connaissances  et des procédures</vt:lpstr>
      <vt:lpstr>Diapositive 8</vt:lpstr>
      <vt:lpstr>Pour présenter la connaissance ou la procédure  dans son usage possible, deux possibilités</vt:lpstr>
      <vt:lpstr>Diapositive 10</vt:lpstr>
      <vt:lpstr>Pour présenter la connaissance ou la procédure  dans son usage possible, deux possibilités</vt:lpstr>
      <vt:lpstr>Diapositive 12</vt:lpstr>
      <vt:lpstr>Diapositive 13</vt:lpstr>
      <vt:lpstr>Diapositive 14</vt:lpstr>
      <vt:lpstr>Faire acquérir des compétences</vt:lpstr>
      <vt:lpstr>Diapositive 16</vt:lpstr>
      <vt:lpstr>Faire acquérir des compétences</vt:lpstr>
      <vt:lpstr>Diapositive 18</vt:lpstr>
      <vt:lpstr>Diapositive 19</vt:lpstr>
      <vt:lpstr>Diapositive 20</vt:lpstr>
      <vt:lpstr>La pluralité des interprétations possibles : Un exemple à propos du problème suivant (2ème AP) :</vt:lpstr>
      <vt:lpstr>Diapositive 22</vt:lpstr>
      <vt:lpstr>Imaginons un parcours à pied dans la campagne</vt:lpstr>
      <vt:lpstr>لنتصور مسير على الأقدام في الريف</vt:lpstr>
      <vt:lpstr>Diapositive 25</vt:lpstr>
      <vt:lpstr>Diapositive 26</vt:lpstr>
      <vt:lpstr>Diapositive 27</vt:lpstr>
      <vt:lpstr>الموقف (السلوك المرجو) المنتظر من التلميذ له الخصائص التالية: </vt:lpstr>
      <vt:lpstr>Diapositive 29</vt:lpstr>
      <vt:lpstr>Diapositive 30</vt:lpstr>
      <vt:lpstr>Une tâche complexe et inédite</vt:lpstr>
      <vt:lpstr>Diapositive 32</vt:lpstr>
      <vt:lpstr>Tarif du marchand de peinture</vt:lpstr>
      <vt:lpstr>Diapositive 34</vt:lpstr>
      <vt:lpstr>Diapositive 35</vt:lpstr>
      <vt:lpstr>Diapositive 36</vt:lpstr>
      <vt:lpstr>Différentes attitudes pour interpréter cette tâche</vt:lpstr>
      <vt:lpstr>مواقف مختلفة لترجمة هذه الوضعية </vt:lpstr>
      <vt:lpstr>L’attitude attendue par l’école pour interpréter les situations</vt:lpstr>
      <vt:lpstr>Diapositive 40</vt:lpstr>
      <vt:lpstr>Nouveau schéma sur le fonctionnement d’une compétence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  <vt:lpstr>Diapositive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REY</dc:creator>
  <cp:lastModifiedBy>ALI</cp:lastModifiedBy>
  <cp:revision>191</cp:revision>
  <dcterms:created xsi:type="dcterms:W3CDTF">2014-10-18T07:13:53Z</dcterms:created>
  <dcterms:modified xsi:type="dcterms:W3CDTF">2015-04-02T20:55:29Z</dcterms:modified>
</cp:coreProperties>
</file>