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79"/>
  </p:notesMasterIdLst>
  <p:sldIdLst>
    <p:sldId id="259" r:id="rId2"/>
    <p:sldId id="324" r:id="rId3"/>
    <p:sldId id="292" r:id="rId4"/>
    <p:sldId id="260" r:id="rId5"/>
    <p:sldId id="325" r:id="rId6"/>
    <p:sldId id="293" r:id="rId7"/>
    <p:sldId id="266" r:id="rId8"/>
    <p:sldId id="326" r:id="rId9"/>
    <p:sldId id="294" r:id="rId10"/>
    <p:sldId id="262" r:id="rId11"/>
    <p:sldId id="327" r:id="rId12"/>
    <p:sldId id="295" r:id="rId13"/>
    <p:sldId id="263" r:id="rId14"/>
    <p:sldId id="328" r:id="rId15"/>
    <p:sldId id="296" r:id="rId16"/>
    <p:sldId id="284" r:id="rId17"/>
    <p:sldId id="329" r:id="rId18"/>
    <p:sldId id="297" r:id="rId19"/>
    <p:sldId id="264" r:id="rId20"/>
    <p:sldId id="330" r:id="rId21"/>
    <p:sldId id="298" r:id="rId22"/>
    <p:sldId id="267" r:id="rId23"/>
    <p:sldId id="299" r:id="rId24"/>
    <p:sldId id="269" r:id="rId25"/>
    <p:sldId id="335" r:id="rId26"/>
    <p:sldId id="300" r:id="rId27"/>
    <p:sldId id="312" r:id="rId28"/>
    <p:sldId id="336" r:id="rId29"/>
    <p:sldId id="318" r:id="rId30"/>
    <p:sldId id="270" r:id="rId31"/>
    <p:sldId id="337" r:id="rId32"/>
    <p:sldId id="301" r:id="rId33"/>
    <p:sldId id="313" r:id="rId34"/>
    <p:sldId id="338" r:id="rId35"/>
    <p:sldId id="319" r:id="rId36"/>
    <p:sldId id="314" r:id="rId37"/>
    <p:sldId id="339" r:id="rId38"/>
    <p:sldId id="320" r:id="rId39"/>
    <p:sldId id="315" r:id="rId40"/>
    <p:sldId id="340" r:id="rId41"/>
    <p:sldId id="321" r:id="rId42"/>
    <p:sldId id="316" r:id="rId43"/>
    <p:sldId id="341" r:id="rId44"/>
    <p:sldId id="322" r:id="rId45"/>
    <p:sldId id="280" r:id="rId46"/>
    <p:sldId id="342" r:id="rId47"/>
    <p:sldId id="302" r:id="rId48"/>
    <p:sldId id="281" r:id="rId49"/>
    <p:sldId id="343" r:id="rId50"/>
    <p:sldId id="303" r:id="rId51"/>
    <p:sldId id="285" r:id="rId52"/>
    <p:sldId id="344" r:id="rId53"/>
    <p:sldId id="304" r:id="rId54"/>
    <p:sldId id="317" r:id="rId55"/>
    <p:sldId id="345" r:id="rId56"/>
    <p:sldId id="323" r:id="rId57"/>
    <p:sldId id="286" r:id="rId58"/>
    <p:sldId id="346" r:id="rId59"/>
    <p:sldId id="305" r:id="rId60"/>
    <p:sldId id="273" r:id="rId61"/>
    <p:sldId id="347" r:id="rId62"/>
    <p:sldId id="306" r:id="rId63"/>
    <p:sldId id="276" r:id="rId64"/>
    <p:sldId id="348" r:id="rId65"/>
    <p:sldId id="307" r:id="rId66"/>
    <p:sldId id="287" r:id="rId67"/>
    <p:sldId id="349" r:id="rId68"/>
    <p:sldId id="308" r:id="rId69"/>
    <p:sldId id="288" r:id="rId70"/>
    <p:sldId id="350" r:id="rId71"/>
    <p:sldId id="309" r:id="rId72"/>
    <p:sldId id="290" r:id="rId73"/>
    <p:sldId id="351" r:id="rId74"/>
    <p:sldId id="310" r:id="rId75"/>
    <p:sldId id="291" r:id="rId76"/>
    <p:sldId id="352" r:id="rId77"/>
    <p:sldId id="311" r:id="rId7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000" autoAdjust="0"/>
    <p:restoredTop sz="94660"/>
  </p:normalViewPr>
  <p:slideViewPr>
    <p:cSldViewPr snapToGrid="0">
      <p:cViewPr varScale="1">
        <p:scale>
          <a:sx n="74" d="100"/>
          <a:sy n="74" d="100"/>
        </p:scale>
        <p:origin x="-168" y="-96"/>
      </p:cViewPr>
      <p:guideLst>
        <p:guide orient="horz" pos="2160"/>
        <p:guide pos="3840"/>
      </p:guideLst>
    </p:cSldViewPr>
  </p:slideViewPr>
  <p:notesTextViewPr>
    <p:cViewPr>
      <p:scale>
        <a:sx n="1" d="1"/>
        <a:sy n="1" d="1"/>
      </p:scale>
      <p:origin x="0" y="0"/>
    </p:cViewPr>
  </p:notesTextViewPr>
  <p:sorterViewPr>
    <p:cViewPr>
      <p:scale>
        <a:sx n="100" d="100"/>
        <a:sy n="100" d="100"/>
      </p:scale>
      <p:origin x="0" y="-728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2874B5-B21B-420D-8784-96364CD9B4F4}" type="datetimeFigureOut">
              <a:rPr lang="fr-BE" smtClean="0"/>
              <a:pPr/>
              <a:t>25/04/2015</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B19924-A33D-4D20-BEC0-D6FD83392DDB}" type="slidenum">
              <a:rPr lang="fr-BE" smtClean="0"/>
              <a:pPr/>
              <a:t>‹N°›</a:t>
            </a:fld>
            <a:endParaRPr lang="fr-BE"/>
          </a:p>
        </p:txBody>
      </p:sp>
    </p:spTree>
    <p:extLst>
      <p:ext uri="{BB962C8B-B14F-4D97-AF65-F5344CB8AC3E}">
        <p14:creationId xmlns:p14="http://schemas.microsoft.com/office/powerpoint/2010/main" xmlns="" val="2695475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19B19924-A33D-4D20-BEC0-D6FD83392DDB}" type="slidenum">
              <a:rPr lang="fr-BE" smtClean="0"/>
              <a:pPr/>
              <a:t>1</a:t>
            </a:fld>
            <a:endParaRPr lang="fr-BE"/>
          </a:p>
        </p:txBody>
      </p:sp>
    </p:spTree>
    <p:extLst>
      <p:ext uri="{BB962C8B-B14F-4D97-AF65-F5344CB8AC3E}">
        <p14:creationId xmlns:p14="http://schemas.microsoft.com/office/powerpoint/2010/main" xmlns="" val="633946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19B19924-A33D-4D20-BEC0-D6FD83392DDB}" type="slidenum">
              <a:rPr lang="fr-BE" smtClean="0"/>
              <a:pPr/>
              <a:t>4</a:t>
            </a:fld>
            <a:endParaRPr lang="fr-BE"/>
          </a:p>
        </p:txBody>
      </p:sp>
    </p:spTree>
    <p:extLst>
      <p:ext uri="{BB962C8B-B14F-4D97-AF65-F5344CB8AC3E}">
        <p14:creationId xmlns:p14="http://schemas.microsoft.com/office/powerpoint/2010/main" xmlns="" val="278979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19B19924-A33D-4D20-BEC0-D6FD83392DDB}" type="slidenum">
              <a:rPr lang="fr-BE" smtClean="0"/>
              <a:pPr/>
              <a:t>7</a:t>
            </a:fld>
            <a:endParaRPr lang="fr-BE"/>
          </a:p>
        </p:txBody>
      </p:sp>
    </p:spTree>
    <p:extLst>
      <p:ext uri="{BB962C8B-B14F-4D97-AF65-F5344CB8AC3E}">
        <p14:creationId xmlns:p14="http://schemas.microsoft.com/office/powerpoint/2010/main" xmlns="" val="3240470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19B19924-A33D-4D20-BEC0-D6FD83392DDB}" type="slidenum">
              <a:rPr lang="fr-BE" smtClean="0"/>
              <a:pPr/>
              <a:t>22</a:t>
            </a:fld>
            <a:endParaRPr lang="fr-BE"/>
          </a:p>
        </p:txBody>
      </p:sp>
    </p:spTree>
    <p:extLst>
      <p:ext uri="{BB962C8B-B14F-4D97-AF65-F5344CB8AC3E}">
        <p14:creationId xmlns:p14="http://schemas.microsoft.com/office/powerpoint/2010/main" xmlns="" val="4210255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à coins arrondis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à coins arrondis 9"/>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re 4"/>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fr-FR" smtClean="0"/>
              <a:t>Cliquez pour modifier le style du titre</a:t>
            </a:r>
            <a:endParaRPr kumimoji="0" lang="en-US"/>
          </a:p>
        </p:txBody>
      </p:sp>
      <p:sp>
        <p:nvSpPr>
          <p:cNvPr id="20" name="Sous-titre 19"/>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19" name="Espace réservé de la date 18"/>
          <p:cNvSpPr>
            <a:spLocks noGrp="1"/>
          </p:cNvSpPr>
          <p:nvPr>
            <p:ph type="dt" sz="half" idx="10"/>
          </p:nvPr>
        </p:nvSpPr>
        <p:spPr/>
        <p:txBody>
          <a:bodyPr/>
          <a:lstStyle>
            <a:extLst/>
          </a:lstStyle>
          <a:p>
            <a:fld id="{03FAAE4A-18AF-4A11-AA17-AF4497A0CEB2}" type="datetime1">
              <a:rPr lang="fr-BE" smtClean="0"/>
              <a:pPr/>
              <a:t>25/04/2015</a:t>
            </a:fld>
            <a:endParaRPr lang="fr-BE"/>
          </a:p>
        </p:txBody>
      </p:sp>
      <p:sp>
        <p:nvSpPr>
          <p:cNvPr id="8" name="Espace réservé du pied de page 7"/>
          <p:cNvSpPr>
            <a:spLocks noGrp="1"/>
          </p:cNvSpPr>
          <p:nvPr>
            <p:ph type="ftr" sz="quarter" idx="11"/>
          </p:nvPr>
        </p:nvSpPr>
        <p:spPr/>
        <p:txBody>
          <a:bodyPr/>
          <a:lstStyle>
            <a:extLst/>
          </a:lstStyle>
          <a:p>
            <a:r>
              <a:rPr lang="fr-BE" smtClean="0"/>
              <a:t>Formation à l'apporche par les compétences. B. Rey, S. Kahn, S. Van Lint. ULB UNICEF</a:t>
            </a:r>
            <a:endParaRPr lang="fr-BE"/>
          </a:p>
        </p:txBody>
      </p:sp>
      <p:sp>
        <p:nvSpPr>
          <p:cNvPr id="11" name="Espace réservé du numéro de diapositive 10"/>
          <p:cNvSpPr>
            <a:spLocks noGrp="1"/>
          </p:cNvSpPr>
          <p:nvPr>
            <p:ph type="sldNum" sz="quarter" idx="12"/>
          </p:nvPr>
        </p:nvSpPr>
        <p:spPr/>
        <p:txBody>
          <a:bodyPr/>
          <a:lstStyle>
            <a:extLst/>
          </a:lstStyle>
          <a:p>
            <a:fld id="{22E381A0-BB4E-4F40-A45D-22F7DCBADA8B}"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70560" y="4983480"/>
            <a:ext cx="10911840" cy="1051560"/>
          </a:xfrm>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70560" y="530352"/>
            <a:ext cx="10911840" cy="4187952"/>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BFFB0B4D-B352-4F38-996A-79088460E340}" type="datetime1">
              <a:rPr lang="fr-BE" smtClean="0"/>
              <a:pPr/>
              <a:t>25/04/2015</a:t>
            </a:fld>
            <a:endParaRPr lang="fr-BE"/>
          </a:p>
        </p:txBody>
      </p:sp>
      <p:sp>
        <p:nvSpPr>
          <p:cNvPr id="5" name="Espace réservé du pied de page 4"/>
          <p:cNvSpPr>
            <a:spLocks noGrp="1"/>
          </p:cNvSpPr>
          <p:nvPr>
            <p:ph type="ftr" sz="quarter" idx="11"/>
          </p:nvPr>
        </p:nvSpPr>
        <p:spPr/>
        <p:txBody>
          <a:bodyPr/>
          <a:lstStyle>
            <a:extLst/>
          </a:lstStyle>
          <a:p>
            <a:r>
              <a:rPr lang="fr-BE" smtClean="0"/>
              <a:t>Formation à l'apporche par les compétences. B. Rey, S. Kahn, S. Van Lint. ULB UNICEF</a:t>
            </a:r>
            <a:endParaRPr lang="fr-BE"/>
          </a:p>
        </p:txBody>
      </p:sp>
      <p:sp>
        <p:nvSpPr>
          <p:cNvPr id="6" name="Espace réservé du numéro de diapositive 5"/>
          <p:cNvSpPr>
            <a:spLocks noGrp="1"/>
          </p:cNvSpPr>
          <p:nvPr>
            <p:ph type="sldNum" sz="quarter" idx="12"/>
          </p:nvPr>
        </p:nvSpPr>
        <p:spPr/>
        <p:txBody>
          <a:bodyPr/>
          <a:lstStyle>
            <a:extLst/>
          </a:lstStyle>
          <a:p>
            <a:fld id="{22E381A0-BB4E-4F40-A45D-22F7DCBADA8B}"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533405"/>
            <a:ext cx="2641600" cy="5257799"/>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711200" y="533403"/>
            <a:ext cx="7924800" cy="525780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05F7E046-9D88-46C6-B616-3294D39B73C7}" type="datetime1">
              <a:rPr lang="fr-BE" smtClean="0"/>
              <a:pPr/>
              <a:t>25/04/2015</a:t>
            </a:fld>
            <a:endParaRPr lang="fr-BE"/>
          </a:p>
        </p:txBody>
      </p:sp>
      <p:sp>
        <p:nvSpPr>
          <p:cNvPr id="5" name="Espace réservé du pied de page 4"/>
          <p:cNvSpPr>
            <a:spLocks noGrp="1"/>
          </p:cNvSpPr>
          <p:nvPr>
            <p:ph type="ftr" sz="quarter" idx="11"/>
          </p:nvPr>
        </p:nvSpPr>
        <p:spPr/>
        <p:txBody>
          <a:bodyPr/>
          <a:lstStyle>
            <a:extLst/>
          </a:lstStyle>
          <a:p>
            <a:r>
              <a:rPr lang="fr-BE" smtClean="0"/>
              <a:t>Formation à l'apporche par les compétences. B. Rey, S. Kahn, S. Van Lint. ULB UNICEF</a:t>
            </a:r>
            <a:endParaRPr lang="fr-BE"/>
          </a:p>
        </p:txBody>
      </p:sp>
      <p:sp>
        <p:nvSpPr>
          <p:cNvPr id="6" name="Espace réservé du numéro de diapositive 5"/>
          <p:cNvSpPr>
            <a:spLocks noGrp="1"/>
          </p:cNvSpPr>
          <p:nvPr>
            <p:ph type="sldNum" sz="quarter" idx="12"/>
          </p:nvPr>
        </p:nvSpPr>
        <p:spPr/>
        <p:txBody>
          <a:bodyPr/>
          <a:lstStyle>
            <a:extLst/>
          </a:lstStyle>
          <a:p>
            <a:fld id="{22E381A0-BB4E-4F40-A45D-22F7DCBADA8B}"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70560" y="4983480"/>
            <a:ext cx="10911840" cy="105156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670560" y="530352"/>
            <a:ext cx="10911840" cy="4187952"/>
          </a:xfrm>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01B84D22-B9C2-4962-91EA-BFF102385D28}" type="datetime1">
              <a:rPr lang="fr-BE" smtClean="0"/>
              <a:pPr/>
              <a:t>25/04/2015</a:t>
            </a:fld>
            <a:endParaRPr lang="fr-BE"/>
          </a:p>
        </p:txBody>
      </p:sp>
      <p:sp>
        <p:nvSpPr>
          <p:cNvPr id="5" name="Espace réservé du pied de page 4"/>
          <p:cNvSpPr>
            <a:spLocks noGrp="1"/>
          </p:cNvSpPr>
          <p:nvPr>
            <p:ph type="ftr" sz="quarter" idx="11"/>
          </p:nvPr>
        </p:nvSpPr>
        <p:spPr/>
        <p:txBody>
          <a:bodyPr/>
          <a:lstStyle>
            <a:extLst/>
          </a:lstStyle>
          <a:p>
            <a:r>
              <a:rPr lang="fr-BE" smtClean="0"/>
              <a:t>Formation à l'apporche par les compétences. B. Rey, S. Kahn, S. Van Lint. ULB UNICEF</a:t>
            </a:r>
            <a:endParaRPr lang="fr-BE"/>
          </a:p>
        </p:txBody>
      </p:sp>
      <p:sp>
        <p:nvSpPr>
          <p:cNvPr id="6" name="Espace réservé du numéro de diapositive 5"/>
          <p:cNvSpPr>
            <a:spLocks noGrp="1"/>
          </p:cNvSpPr>
          <p:nvPr>
            <p:ph type="sldNum" sz="quarter" idx="12"/>
          </p:nvPr>
        </p:nvSpPr>
        <p:spPr/>
        <p:txBody>
          <a:bodyPr/>
          <a:lstStyle>
            <a:extLst/>
          </a:lstStyle>
          <a:p>
            <a:fld id="{22E381A0-BB4E-4F40-A45D-22F7DCBADA8B}"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ectangle à coins arrondis 13"/>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à coins arrondis 10"/>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4E5240BC-D562-48C9-8A4E-4262C0855821}" type="datetime1">
              <a:rPr lang="fr-BE" smtClean="0"/>
              <a:pPr/>
              <a:t>25/04/2015</a:t>
            </a:fld>
            <a:endParaRPr lang="fr-BE"/>
          </a:p>
        </p:txBody>
      </p:sp>
      <p:sp>
        <p:nvSpPr>
          <p:cNvPr id="5" name="Espace réservé du pied de page 4"/>
          <p:cNvSpPr>
            <a:spLocks noGrp="1"/>
          </p:cNvSpPr>
          <p:nvPr>
            <p:ph type="ftr" sz="quarter" idx="11"/>
          </p:nvPr>
        </p:nvSpPr>
        <p:spPr/>
        <p:txBody>
          <a:bodyPr/>
          <a:lstStyle>
            <a:extLst/>
          </a:lstStyle>
          <a:p>
            <a:r>
              <a:rPr lang="fr-BE" smtClean="0"/>
              <a:t>Formation à l'apporche par les compétences. B. Rey, S. Kahn, S. Van Lint. ULB UNICEF</a:t>
            </a:r>
            <a:endParaRPr lang="fr-BE"/>
          </a:p>
        </p:txBody>
      </p:sp>
      <p:sp>
        <p:nvSpPr>
          <p:cNvPr id="6" name="Espace réservé du numéro de diapositive 5"/>
          <p:cNvSpPr>
            <a:spLocks noGrp="1"/>
          </p:cNvSpPr>
          <p:nvPr>
            <p:ph type="sldNum" sz="quarter" idx="12"/>
          </p:nvPr>
        </p:nvSpPr>
        <p:spPr/>
        <p:txBody>
          <a:bodyPr/>
          <a:lstStyle>
            <a:extLst/>
          </a:lstStyle>
          <a:p>
            <a:fld id="{22E381A0-BB4E-4F40-A45D-22F7DCBADA8B}"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1C3F9C6A-015B-4D1E-BAC3-32889BB933A4}" type="datetime1">
              <a:rPr lang="fr-BE" smtClean="0"/>
              <a:pPr/>
              <a:t>25/04/2015</a:t>
            </a:fld>
            <a:endParaRPr lang="fr-BE"/>
          </a:p>
        </p:txBody>
      </p:sp>
      <p:sp>
        <p:nvSpPr>
          <p:cNvPr id="6" name="Espace réservé du pied de page 5"/>
          <p:cNvSpPr>
            <a:spLocks noGrp="1"/>
          </p:cNvSpPr>
          <p:nvPr>
            <p:ph type="ftr" sz="quarter" idx="11"/>
          </p:nvPr>
        </p:nvSpPr>
        <p:spPr/>
        <p:txBody>
          <a:bodyPr/>
          <a:lstStyle>
            <a:extLst/>
          </a:lstStyle>
          <a:p>
            <a:r>
              <a:rPr lang="fr-BE" smtClean="0"/>
              <a:t>Formation à l'apporche par les compétences. B. Rey, S. Kahn, S. Van Lint. ULB UNICEF</a:t>
            </a:r>
            <a:endParaRPr lang="fr-BE"/>
          </a:p>
        </p:txBody>
      </p:sp>
      <p:sp>
        <p:nvSpPr>
          <p:cNvPr id="7" name="Espace réservé du numéro de diapositive 6"/>
          <p:cNvSpPr>
            <a:spLocks noGrp="1"/>
          </p:cNvSpPr>
          <p:nvPr>
            <p:ph type="sldNum" sz="quarter" idx="12"/>
          </p:nvPr>
        </p:nvSpPr>
        <p:spPr/>
        <p:txBody>
          <a:bodyPr/>
          <a:lstStyle>
            <a:extLst/>
          </a:lstStyle>
          <a:p>
            <a:fld id="{22E381A0-BB4E-4F40-A45D-22F7DCBADA8B}"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70560" y="4983480"/>
            <a:ext cx="10911840" cy="1051560"/>
          </a:xfrm>
        </p:spPr>
        <p:txBody>
          <a:bodyPr anchor="b"/>
          <a:lstStyle>
            <a:lvl1pPr>
              <a:defRPr b="1"/>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15DAD57E-F6A8-4B11-99A0-4FCEDA97E6E4}" type="datetime1">
              <a:rPr lang="fr-BE" smtClean="0"/>
              <a:pPr/>
              <a:t>25/04/2015</a:t>
            </a:fld>
            <a:endParaRPr lang="fr-BE"/>
          </a:p>
        </p:txBody>
      </p:sp>
      <p:sp>
        <p:nvSpPr>
          <p:cNvPr id="8" name="Espace réservé du pied de page 7"/>
          <p:cNvSpPr>
            <a:spLocks noGrp="1"/>
          </p:cNvSpPr>
          <p:nvPr>
            <p:ph type="ftr" sz="quarter" idx="11"/>
          </p:nvPr>
        </p:nvSpPr>
        <p:spPr/>
        <p:txBody>
          <a:bodyPr/>
          <a:lstStyle>
            <a:extLst/>
          </a:lstStyle>
          <a:p>
            <a:r>
              <a:rPr lang="fr-BE" smtClean="0"/>
              <a:t>Formation à l'apporche par les compétences. B. Rey, S. Kahn, S. Van Lint. ULB UNICEF</a:t>
            </a:r>
            <a:endParaRPr lang="fr-BE"/>
          </a:p>
        </p:txBody>
      </p:sp>
      <p:sp>
        <p:nvSpPr>
          <p:cNvPr id="9" name="Espace réservé du numéro de diapositive 8"/>
          <p:cNvSpPr>
            <a:spLocks noGrp="1"/>
          </p:cNvSpPr>
          <p:nvPr>
            <p:ph type="sldNum" sz="quarter" idx="12"/>
          </p:nvPr>
        </p:nvSpPr>
        <p:spPr/>
        <p:txBody>
          <a:bodyPr/>
          <a:lstStyle>
            <a:extLst/>
          </a:lstStyle>
          <a:p>
            <a:fld id="{22E381A0-BB4E-4F40-A45D-22F7DCBADA8B}"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B832C113-0810-4A99-97A5-6D657790766C}" type="datetime1">
              <a:rPr lang="fr-BE" smtClean="0"/>
              <a:pPr/>
              <a:t>25/04/2015</a:t>
            </a:fld>
            <a:endParaRPr lang="fr-BE"/>
          </a:p>
        </p:txBody>
      </p:sp>
      <p:sp>
        <p:nvSpPr>
          <p:cNvPr id="4" name="Espace réservé du pied de page 3"/>
          <p:cNvSpPr>
            <a:spLocks noGrp="1"/>
          </p:cNvSpPr>
          <p:nvPr>
            <p:ph type="ftr" sz="quarter" idx="11"/>
          </p:nvPr>
        </p:nvSpPr>
        <p:spPr/>
        <p:txBody>
          <a:bodyPr/>
          <a:lstStyle>
            <a:extLst/>
          </a:lstStyle>
          <a:p>
            <a:r>
              <a:rPr lang="fr-BE" smtClean="0"/>
              <a:t>Formation à l'apporche par les compétences. B. Rey, S. Kahn, S. Van Lint. ULB UNICEF</a:t>
            </a:r>
            <a:endParaRPr lang="fr-BE"/>
          </a:p>
        </p:txBody>
      </p:sp>
      <p:sp>
        <p:nvSpPr>
          <p:cNvPr id="5" name="Espace réservé du numéro de diapositive 4"/>
          <p:cNvSpPr>
            <a:spLocks noGrp="1"/>
          </p:cNvSpPr>
          <p:nvPr>
            <p:ph type="sldNum" sz="quarter" idx="12"/>
          </p:nvPr>
        </p:nvSpPr>
        <p:spPr/>
        <p:txBody>
          <a:bodyPr/>
          <a:lstStyle>
            <a:extLst/>
          </a:lstStyle>
          <a:p>
            <a:fld id="{22E381A0-BB4E-4F40-A45D-22F7DCBADA8B}"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à coins arrondis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3CDF618B-BD70-4ADD-8028-49D5F52BF31E}" type="datetime1">
              <a:rPr lang="fr-BE" smtClean="0"/>
              <a:pPr/>
              <a:t>25/04/2015</a:t>
            </a:fld>
            <a:endParaRPr lang="fr-BE"/>
          </a:p>
        </p:txBody>
      </p:sp>
      <p:sp>
        <p:nvSpPr>
          <p:cNvPr id="3" name="Espace réservé du pied de page 2"/>
          <p:cNvSpPr>
            <a:spLocks noGrp="1"/>
          </p:cNvSpPr>
          <p:nvPr>
            <p:ph type="ftr" sz="quarter" idx="11"/>
          </p:nvPr>
        </p:nvSpPr>
        <p:spPr/>
        <p:txBody>
          <a:bodyPr/>
          <a:lstStyle>
            <a:extLst/>
          </a:lstStyle>
          <a:p>
            <a:r>
              <a:rPr lang="fr-BE" smtClean="0"/>
              <a:t>Formation à l'apporche par les compétences. B. Rey, S. Kahn, S. Van Lint. ULB UNICEF</a:t>
            </a:r>
            <a:endParaRPr lang="fr-BE"/>
          </a:p>
        </p:txBody>
      </p:sp>
      <p:sp>
        <p:nvSpPr>
          <p:cNvPr id="4" name="Espace réservé du numéro de diapositive 3"/>
          <p:cNvSpPr>
            <a:spLocks noGrp="1"/>
          </p:cNvSpPr>
          <p:nvPr>
            <p:ph type="sldNum" sz="quarter" idx="12"/>
          </p:nvPr>
        </p:nvSpPr>
        <p:spPr/>
        <p:txBody>
          <a:bodyPr/>
          <a:lstStyle>
            <a:extLst/>
          </a:lstStyle>
          <a:p>
            <a:fld id="{22E381A0-BB4E-4F40-A45D-22F7DCBADA8B}"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B071637-1053-417C-9DD4-AF4F7D6018D4}" type="datetime1">
              <a:rPr lang="fr-BE" smtClean="0"/>
              <a:pPr/>
              <a:t>25/04/2015</a:t>
            </a:fld>
            <a:endParaRPr lang="fr-BE"/>
          </a:p>
        </p:txBody>
      </p:sp>
      <p:sp>
        <p:nvSpPr>
          <p:cNvPr id="6" name="Espace réservé du pied de page 5"/>
          <p:cNvSpPr>
            <a:spLocks noGrp="1"/>
          </p:cNvSpPr>
          <p:nvPr>
            <p:ph type="ftr" sz="quarter" idx="11"/>
          </p:nvPr>
        </p:nvSpPr>
        <p:spPr/>
        <p:txBody>
          <a:bodyPr/>
          <a:lstStyle>
            <a:extLst/>
          </a:lstStyle>
          <a:p>
            <a:r>
              <a:rPr lang="fr-BE" smtClean="0"/>
              <a:t>Formation à l'apporche par les compétences. B. Rey, S. Kahn, S. Van Lint. ULB UNICEF</a:t>
            </a:r>
            <a:endParaRPr lang="fr-BE"/>
          </a:p>
        </p:txBody>
      </p:sp>
      <p:sp>
        <p:nvSpPr>
          <p:cNvPr id="7" name="Espace réservé du numéro de diapositive 6"/>
          <p:cNvSpPr>
            <a:spLocks noGrp="1"/>
          </p:cNvSpPr>
          <p:nvPr>
            <p:ph type="sldNum" sz="quarter" idx="12"/>
          </p:nvPr>
        </p:nvSpPr>
        <p:spPr/>
        <p:txBody>
          <a:bodyPr/>
          <a:lstStyle>
            <a:extLst/>
          </a:lstStyle>
          <a:p>
            <a:fld id="{22E381A0-BB4E-4F40-A45D-22F7DCBADA8B}"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ectangle à coins arrondis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ondir un rectangle à un seul coin 10"/>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B101A87F-FA43-4DFA-AF1E-1A2D7C986445}" type="datetime1">
              <a:rPr lang="fr-BE" smtClean="0"/>
              <a:pPr/>
              <a:t>25/04/2015</a:t>
            </a:fld>
            <a:endParaRPr lang="fr-BE"/>
          </a:p>
        </p:txBody>
      </p:sp>
      <p:sp>
        <p:nvSpPr>
          <p:cNvPr id="6" name="Espace réservé du pied de page 5"/>
          <p:cNvSpPr>
            <a:spLocks noGrp="1"/>
          </p:cNvSpPr>
          <p:nvPr>
            <p:ph type="ftr" sz="quarter" idx="11"/>
          </p:nvPr>
        </p:nvSpPr>
        <p:spPr/>
        <p:txBody>
          <a:bodyPr/>
          <a:lstStyle>
            <a:extLst/>
          </a:lstStyle>
          <a:p>
            <a:r>
              <a:rPr lang="fr-BE" smtClean="0"/>
              <a:t>Formation à l'apporche par les compétences. B. Rey, S. Kahn, S. Van Lint. ULB UNICEF</a:t>
            </a:r>
            <a:endParaRPr lang="fr-BE"/>
          </a:p>
        </p:txBody>
      </p:sp>
      <p:sp>
        <p:nvSpPr>
          <p:cNvPr id="7" name="Espace réservé du numéro de diapositive 6"/>
          <p:cNvSpPr>
            <a:spLocks noGrp="1"/>
          </p:cNvSpPr>
          <p:nvPr>
            <p:ph type="sldNum" sz="quarter" idx="12"/>
          </p:nvPr>
        </p:nvSpPr>
        <p:spPr/>
        <p:txBody>
          <a:bodyPr/>
          <a:lstStyle>
            <a:extLst/>
          </a:lstStyle>
          <a:p>
            <a:fld id="{22E381A0-BB4E-4F40-A45D-22F7DCBADA8B}" type="slidenum">
              <a:rPr lang="fr-BE" smtClean="0"/>
              <a:pPr/>
              <a:t>‹N°›</a:t>
            </a:fld>
            <a:endParaRPr lang="fr-BE"/>
          </a:p>
        </p:txBody>
      </p:sp>
      <p:sp>
        <p:nvSpPr>
          <p:cNvPr id="3" name="Espace réservé pour une image  2"/>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fr-FR" smtClean="0"/>
              <a:t>Cliquez sur l'icône pour ajouter une image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à coins arrondis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à coins arrondis 8"/>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Espace réservé du titre 12"/>
          <p:cNvSpPr>
            <a:spLocks noGrp="1"/>
          </p:cNvSpPr>
          <p:nvPr>
            <p:ph type="title"/>
          </p:nvPr>
        </p:nvSpPr>
        <p:spPr>
          <a:xfrm>
            <a:off x="670560" y="4985590"/>
            <a:ext cx="10911840" cy="1051560"/>
          </a:xfrm>
          <a:prstGeom prst="rect">
            <a:avLst/>
          </a:prstGeom>
        </p:spPr>
        <p:txBody>
          <a:bodyPr vert="horz" anchor="b">
            <a:normAutofit/>
          </a:bodyPr>
          <a:lstStyle>
            <a:extLst/>
          </a:lstStyle>
          <a:p>
            <a:r>
              <a:rPr kumimoji="0" lang="fr-FR" smtClean="0"/>
              <a:t>Cliquez pour modifier le style du titre</a:t>
            </a:r>
            <a:endParaRPr kumimoji="0" lang="en-US"/>
          </a:p>
        </p:txBody>
      </p:sp>
      <p:sp>
        <p:nvSpPr>
          <p:cNvPr id="4" name="Espace réservé du texte 3"/>
          <p:cNvSpPr>
            <a:spLocks noGrp="1"/>
          </p:cNvSpPr>
          <p:nvPr>
            <p:ph type="body" idx="1"/>
          </p:nvPr>
        </p:nvSpPr>
        <p:spPr>
          <a:xfrm>
            <a:off x="670560" y="530352"/>
            <a:ext cx="10911840" cy="4187952"/>
          </a:xfrm>
          <a:prstGeom prst="rect">
            <a:avLst/>
          </a:prstGeom>
        </p:spPr>
        <p:txBody>
          <a:bodyPr vert="horz" lIns="182880" tIns="91440">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5" name="Espace réservé de la date 24"/>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55F4A3D-4D67-43B1-9B6A-C10E2DEB5AA9}" type="datetime1">
              <a:rPr lang="fr-BE" smtClean="0"/>
              <a:pPr/>
              <a:t>25/04/2015</a:t>
            </a:fld>
            <a:endParaRPr lang="fr-BE"/>
          </a:p>
        </p:txBody>
      </p:sp>
      <p:sp>
        <p:nvSpPr>
          <p:cNvPr id="18" name="Espace réservé du pied de page 17"/>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r>
              <a:rPr lang="fr-BE" smtClean="0"/>
              <a:t>Formation à l'apporche par les compétences. B. Rey, S. Kahn, S. Van Lint. ULB UNICEF</a:t>
            </a:r>
            <a:endParaRPr lang="fr-BE"/>
          </a:p>
        </p:txBody>
      </p:sp>
      <p:sp>
        <p:nvSpPr>
          <p:cNvPr id="5" name="Espace réservé du numéro de diapositive 4"/>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2E381A0-BB4E-4F40-A45D-22F7DCBADA8B}"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09800" y="620690"/>
            <a:ext cx="7772400" cy="2016223"/>
          </a:xfrm>
        </p:spPr>
        <p:txBody>
          <a:bodyPr>
            <a:normAutofit fontScale="90000"/>
          </a:bodyPr>
          <a:lstStyle/>
          <a:p>
            <a:r>
              <a:rPr lang="fr-BE" sz="4400" b="1" dirty="0" smtClean="0"/>
              <a:t>Comment construire une leçon selon l’approche par les compétences</a:t>
            </a:r>
            <a:endParaRPr lang="fr-BE" sz="4400" b="1" dirty="0"/>
          </a:p>
        </p:txBody>
      </p:sp>
      <p:sp>
        <p:nvSpPr>
          <p:cNvPr id="3" name="Sous-titre 2"/>
          <p:cNvSpPr>
            <a:spLocks noGrp="1"/>
          </p:cNvSpPr>
          <p:nvPr>
            <p:ph type="subTitle" idx="1"/>
          </p:nvPr>
        </p:nvSpPr>
        <p:spPr>
          <a:xfrm>
            <a:off x="2895600" y="2538101"/>
            <a:ext cx="6400800" cy="3100699"/>
          </a:xfrm>
        </p:spPr>
        <p:txBody>
          <a:bodyPr>
            <a:normAutofit fontScale="70000" lnSpcReduction="20000"/>
          </a:bodyPr>
          <a:lstStyle/>
          <a:p>
            <a:endParaRPr lang="fr-BE" b="1" dirty="0"/>
          </a:p>
          <a:p>
            <a:endParaRPr lang="fr-BE" b="1" dirty="0" smtClean="0"/>
          </a:p>
          <a:p>
            <a:r>
              <a:rPr lang="fr-BE" sz="3400" b="1" dirty="0" smtClean="0"/>
              <a:t>Formation </a:t>
            </a:r>
            <a:r>
              <a:rPr lang="fr-BE" sz="3400" b="1" dirty="0"/>
              <a:t>à l’approche par compétences</a:t>
            </a:r>
          </a:p>
          <a:p>
            <a:r>
              <a:rPr lang="fr-BE" sz="3400" b="1" dirty="0"/>
              <a:t>Ministère de l’Education Nationale</a:t>
            </a:r>
          </a:p>
          <a:p>
            <a:endParaRPr lang="fr-BE" sz="3400" b="1" dirty="0"/>
          </a:p>
          <a:p>
            <a:endParaRPr lang="fr-BE" b="1" dirty="0"/>
          </a:p>
          <a:p>
            <a:r>
              <a:rPr lang="fr-BE" sz="2900" b="1" dirty="0"/>
              <a:t>Bernard </a:t>
            </a:r>
            <a:r>
              <a:rPr lang="fr-BE" sz="2900" b="1" dirty="0" smtClean="0"/>
              <a:t>Rey, Sabine Kahn, Sylvie Van Lint</a:t>
            </a:r>
            <a:endParaRPr lang="fr-BE" sz="2900" b="1" dirty="0"/>
          </a:p>
          <a:p>
            <a:r>
              <a:rPr lang="fr-BE" sz="2900" b="1" dirty="0"/>
              <a:t>Université Libre de Bruxelles. UNICEF</a:t>
            </a:r>
          </a:p>
          <a:p>
            <a:r>
              <a:rPr lang="fr-BE" b="1" dirty="0" smtClean="0"/>
              <a:t> </a:t>
            </a:r>
            <a:endParaRPr lang="fr-BE" b="1" dirty="0"/>
          </a:p>
        </p:txBody>
      </p:sp>
    </p:spTree>
    <p:extLst>
      <p:ext uri="{BB962C8B-B14F-4D97-AF65-F5344CB8AC3E}">
        <p14:creationId xmlns:p14="http://schemas.microsoft.com/office/powerpoint/2010/main" xmlns="" val="39200277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88266"/>
          </a:xfrm>
        </p:spPr>
        <p:txBody>
          <a:bodyPr>
            <a:noAutofit/>
          </a:bodyPr>
          <a:lstStyle/>
          <a:p>
            <a:pPr algn="ctr"/>
            <a:r>
              <a:rPr lang="fr-BE" sz="4000" b="1" dirty="0" smtClean="0"/>
              <a:t>Faire acquérir des connaissances </a:t>
            </a:r>
            <a:br>
              <a:rPr lang="fr-BE" sz="4000" b="1" dirty="0" smtClean="0"/>
            </a:br>
            <a:r>
              <a:rPr lang="fr-BE" sz="4000" b="1" dirty="0" smtClean="0"/>
              <a:t>et des procédures</a:t>
            </a:r>
            <a:endParaRPr lang="fr-BE" sz="4000" b="1" dirty="0"/>
          </a:p>
        </p:txBody>
      </p:sp>
      <p:sp>
        <p:nvSpPr>
          <p:cNvPr id="3" name="Espace réservé du contenu 2"/>
          <p:cNvSpPr>
            <a:spLocks noGrp="1"/>
          </p:cNvSpPr>
          <p:nvPr>
            <p:ph idx="1"/>
          </p:nvPr>
        </p:nvSpPr>
        <p:spPr>
          <a:xfrm>
            <a:off x="838200" y="1932709"/>
            <a:ext cx="10515600" cy="4244254"/>
          </a:xfrm>
        </p:spPr>
        <p:txBody>
          <a:bodyPr>
            <a:normAutofit lnSpcReduction="10000"/>
          </a:bodyPr>
          <a:lstStyle/>
          <a:p>
            <a:r>
              <a:rPr lang="fr-BE" sz="3200" b="1" dirty="0" smtClean="0"/>
              <a:t>C’est indispensable pour construire des compétences.</a:t>
            </a:r>
          </a:p>
          <a:p>
            <a:pPr marL="0" indent="0">
              <a:buNone/>
            </a:pPr>
            <a:endParaRPr lang="fr-BE" sz="3200" b="1" dirty="0" smtClean="0"/>
          </a:p>
          <a:p>
            <a:r>
              <a:rPr lang="fr-BE" sz="3200" b="1" dirty="0" smtClean="0"/>
              <a:t>Mais cela ne suffit pas. Ne pas faire que cela.</a:t>
            </a:r>
          </a:p>
          <a:p>
            <a:pPr marL="0" indent="0">
              <a:buNone/>
            </a:pPr>
            <a:endParaRPr lang="fr-BE" sz="3200" b="1" dirty="0" smtClean="0"/>
          </a:p>
          <a:p>
            <a:r>
              <a:rPr lang="fr-BE" sz="3200" b="1" dirty="0" smtClean="0"/>
              <a:t>Toujours présenter la connaissance ou la procédure </a:t>
            </a:r>
            <a:r>
              <a:rPr lang="fr-BE" sz="3200" b="1" u="sng" dirty="0" smtClean="0"/>
              <a:t>dans son usage possible</a:t>
            </a:r>
            <a:r>
              <a:rPr lang="fr-BE" sz="3200" dirty="0" smtClean="0"/>
              <a:t>. </a:t>
            </a:r>
            <a:r>
              <a:rPr lang="fr-BE" sz="3200" b="1" dirty="0" smtClean="0"/>
              <a:t>Usage intra-scolaire ou extra-scolaire.</a:t>
            </a:r>
            <a:endParaRPr lang="fr-BE" sz="3200" b="1" dirty="0"/>
          </a:p>
        </p:txBody>
      </p:sp>
      <p:sp>
        <p:nvSpPr>
          <p:cNvPr id="4" name="Espace réservé du pied de page 3"/>
          <p:cNvSpPr>
            <a:spLocks noGrp="1"/>
          </p:cNvSpPr>
          <p:nvPr>
            <p:ph type="ftr" sz="quarter" idx="11"/>
          </p:nvPr>
        </p:nvSpPr>
        <p:spPr/>
        <p:txBody>
          <a:bodyPr/>
          <a:lstStyle/>
          <a:p>
            <a:r>
              <a:rPr lang="fr-BE" smtClean="0"/>
              <a:t>Formation à l'apporche par les compétences. B. Rey, S. Kahn, S. Van Lint. ULB UNICEF</a:t>
            </a:r>
            <a:endParaRPr lang="fr-BE"/>
          </a:p>
        </p:txBody>
      </p:sp>
    </p:spTree>
    <p:extLst>
      <p:ext uri="{BB962C8B-B14F-4D97-AF65-F5344CB8AC3E}">
        <p14:creationId xmlns:p14="http://schemas.microsoft.com/office/powerpoint/2010/main" xmlns="" val="4263250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BE" smtClean="0"/>
              <a:t>Formation à l'apporche par les compétences. B. Rey, S. Kahn, S. Van Lint. ULB UNICEF</a:t>
            </a:r>
            <a:endParaRPr lang="fr-BE"/>
          </a:p>
        </p:txBody>
      </p:sp>
      <p:sp>
        <p:nvSpPr>
          <p:cNvPr id="3" name="ZoneTexte 2"/>
          <p:cNvSpPr txBox="1"/>
          <p:nvPr/>
        </p:nvSpPr>
        <p:spPr>
          <a:xfrm>
            <a:off x="1043189" y="785611"/>
            <a:ext cx="10187188" cy="769441"/>
          </a:xfrm>
          <a:prstGeom prst="rect">
            <a:avLst/>
          </a:prstGeom>
          <a:noFill/>
        </p:spPr>
        <p:txBody>
          <a:bodyPr wrap="square" rtlCol="0">
            <a:spAutoFit/>
          </a:bodyPr>
          <a:lstStyle/>
          <a:p>
            <a:pPr algn="ctr"/>
            <a:r>
              <a:rPr lang="fr-FR" sz="4400" b="1" dirty="0" smtClean="0">
                <a:latin typeface="Times New Roman" pitchFamily="18" charset="0"/>
                <a:cs typeface="Times New Roman" pitchFamily="18" charset="0"/>
              </a:rPr>
              <a:t>Acquiring knowledge and procedures</a:t>
            </a:r>
            <a:endParaRPr lang="fr-FR" sz="4400" b="1" dirty="0">
              <a:latin typeface="Times New Roman" pitchFamily="18" charset="0"/>
              <a:cs typeface="Times New Roman" pitchFamily="18" charset="0"/>
            </a:endParaRPr>
          </a:p>
        </p:txBody>
      </p:sp>
      <p:sp>
        <p:nvSpPr>
          <p:cNvPr id="5" name="ZoneTexte 4"/>
          <p:cNvSpPr txBox="1"/>
          <p:nvPr/>
        </p:nvSpPr>
        <p:spPr>
          <a:xfrm>
            <a:off x="1506828" y="1803042"/>
            <a:ext cx="6529589" cy="523220"/>
          </a:xfrm>
          <a:prstGeom prst="rect">
            <a:avLst/>
          </a:prstGeom>
          <a:noFill/>
        </p:spPr>
        <p:txBody>
          <a:bodyPr wrap="square" rtlCol="0">
            <a:spAutoFit/>
          </a:bodyPr>
          <a:lstStyle/>
          <a:p>
            <a:pPr algn="ctr"/>
            <a:r>
              <a:rPr lang="fr-FR" sz="2800" dirty="0" smtClean="0">
                <a:latin typeface="Times New Roman" pitchFamily="18" charset="0"/>
                <a:cs typeface="Times New Roman" pitchFamily="18" charset="0"/>
              </a:rPr>
              <a:t>It is essential to form a competence</a:t>
            </a:r>
            <a:endParaRPr lang="fr-FR" sz="2800" dirty="0">
              <a:latin typeface="Times New Roman" pitchFamily="18" charset="0"/>
              <a:cs typeface="Times New Roman" pitchFamily="18" charset="0"/>
            </a:endParaRPr>
          </a:p>
        </p:txBody>
      </p:sp>
      <p:sp>
        <p:nvSpPr>
          <p:cNvPr id="7" name="ZoneTexte 6"/>
          <p:cNvSpPr txBox="1"/>
          <p:nvPr/>
        </p:nvSpPr>
        <p:spPr>
          <a:xfrm>
            <a:off x="1841679" y="2768958"/>
            <a:ext cx="5988676" cy="492443"/>
          </a:xfrm>
          <a:prstGeom prst="rect">
            <a:avLst/>
          </a:prstGeom>
          <a:noFill/>
        </p:spPr>
        <p:txBody>
          <a:bodyPr wrap="square" rtlCol="0">
            <a:spAutoFit/>
          </a:bodyPr>
          <a:lstStyle/>
          <a:p>
            <a:pPr algn="ctr"/>
            <a:r>
              <a:rPr lang="fr-FR" sz="2600" dirty="0" smtClean="0">
                <a:latin typeface="Times New Roman" pitchFamily="18" charset="0"/>
                <a:cs typeface="Times New Roman" pitchFamily="18" charset="0"/>
              </a:rPr>
              <a:t>But that is not enough.Do not do only this.</a:t>
            </a:r>
            <a:endParaRPr lang="fr-FR" sz="2600" dirty="0">
              <a:latin typeface="Times New Roman" pitchFamily="18" charset="0"/>
              <a:cs typeface="Times New Roman" pitchFamily="18" charset="0"/>
            </a:endParaRPr>
          </a:p>
        </p:txBody>
      </p:sp>
      <p:sp>
        <p:nvSpPr>
          <p:cNvPr id="8" name="ZoneTexte 7"/>
          <p:cNvSpPr txBox="1"/>
          <p:nvPr/>
        </p:nvSpPr>
        <p:spPr>
          <a:xfrm>
            <a:off x="2112135" y="3837904"/>
            <a:ext cx="6928834" cy="1384995"/>
          </a:xfrm>
          <a:prstGeom prst="rect">
            <a:avLst/>
          </a:prstGeom>
          <a:noFill/>
        </p:spPr>
        <p:txBody>
          <a:bodyPr wrap="square" rtlCol="0">
            <a:spAutoFit/>
          </a:bodyPr>
          <a:lstStyle/>
          <a:p>
            <a:pPr algn="ctr"/>
            <a:r>
              <a:rPr lang="fr-FR" sz="2800" dirty="0" smtClean="0">
                <a:latin typeface="Times New Roman" pitchFamily="18" charset="0"/>
                <a:cs typeface="Times New Roman" pitchFamily="18" charset="0"/>
              </a:rPr>
              <a:t>Always present the knowledge or the procedures </a:t>
            </a:r>
            <a:r>
              <a:rPr lang="fr-FR" sz="2800" b="1" u="sng" dirty="0" smtClean="0">
                <a:latin typeface="Times New Roman" pitchFamily="18" charset="0"/>
                <a:cs typeface="Times New Roman" pitchFamily="18" charset="0"/>
              </a:rPr>
              <a:t>in its possible usage.</a:t>
            </a:r>
          </a:p>
          <a:p>
            <a:pPr algn="ctr"/>
            <a:r>
              <a:rPr lang="fr-FR" sz="2800" b="1" dirty="0" smtClean="0">
                <a:latin typeface="Times New Roman" pitchFamily="18" charset="0"/>
                <a:cs typeface="Times New Roman" pitchFamily="18" charset="0"/>
              </a:rPr>
              <a:t>Intra scholastic or Extra scholastic usage.</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2757267" y="6356350"/>
            <a:ext cx="6704428" cy="365125"/>
          </a:xfrm>
        </p:spPr>
        <p:txBody>
          <a:bodyPr/>
          <a:lstStyle/>
          <a:p>
            <a:r>
              <a:rPr lang="fr-FR" dirty="0" smtClean="0"/>
              <a:t>TRADUCTION : KOURI BRAHIM  INSPECTEUR  DES SCIENCES PHYSIQUES </a:t>
            </a:r>
            <a:endParaRPr lang="fr-BE" dirty="0"/>
          </a:p>
          <a:p>
            <a:r>
              <a:rPr lang="fr-BE" dirty="0" smtClean="0"/>
              <a:t>MOSTAGANEM – ALGERIE </a:t>
            </a:r>
            <a:endParaRPr lang="fr-FR" dirty="0" smtClean="0"/>
          </a:p>
        </p:txBody>
      </p:sp>
      <p:sp>
        <p:nvSpPr>
          <p:cNvPr id="4" name="ZoneTexte 3"/>
          <p:cNvSpPr txBox="1"/>
          <p:nvPr/>
        </p:nvSpPr>
        <p:spPr>
          <a:xfrm>
            <a:off x="1195754" y="215518"/>
            <a:ext cx="9861452" cy="1323439"/>
          </a:xfrm>
          <a:prstGeom prst="rect">
            <a:avLst/>
          </a:prstGeom>
          <a:noFill/>
        </p:spPr>
        <p:txBody>
          <a:bodyPr wrap="square" rtlCol="0">
            <a:spAutoFit/>
          </a:bodyPr>
          <a:lstStyle/>
          <a:p>
            <a:pPr algn="ctr"/>
            <a:r>
              <a:rPr lang="ar-DZ" sz="4000" dirty="0"/>
              <a:t> </a:t>
            </a:r>
            <a:r>
              <a:rPr lang="ar-DZ" sz="4000" dirty="0" smtClean="0"/>
              <a:t> العمل على إكساب المعارف</a:t>
            </a:r>
            <a:endParaRPr lang="ar-DZ" sz="4000" dirty="0"/>
          </a:p>
          <a:p>
            <a:pPr algn="ctr"/>
            <a:r>
              <a:rPr lang="ar-DZ" sz="4000" dirty="0" smtClean="0"/>
              <a:t>والمعارف الإجرائية </a:t>
            </a:r>
          </a:p>
        </p:txBody>
      </p:sp>
      <p:sp>
        <p:nvSpPr>
          <p:cNvPr id="5" name="ZoneTexte 4"/>
          <p:cNvSpPr txBox="1"/>
          <p:nvPr/>
        </p:nvSpPr>
        <p:spPr>
          <a:xfrm>
            <a:off x="4817329" y="2015557"/>
            <a:ext cx="5633995" cy="707886"/>
          </a:xfrm>
          <a:prstGeom prst="rect">
            <a:avLst/>
          </a:prstGeom>
          <a:noFill/>
        </p:spPr>
        <p:txBody>
          <a:bodyPr wrap="square" rtlCol="0">
            <a:spAutoFit/>
          </a:bodyPr>
          <a:lstStyle/>
          <a:p>
            <a:pPr marL="571500" indent="-571500" algn="ctr" rtl="1">
              <a:buFont typeface="Arial" panose="020B0604020202020204" pitchFamily="34" charset="0"/>
              <a:buChar char="•"/>
            </a:pPr>
            <a:r>
              <a:rPr lang="ar-DZ" sz="4000" b="1" dirty="0" smtClean="0"/>
              <a:t>هو ضروري لبناء كفاءات</a:t>
            </a:r>
          </a:p>
        </p:txBody>
      </p:sp>
      <p:sp>
        <p:nvSpPr>
          <p:cNvPr id="6" name="ZoneTexte 5"/>
          <p:cNvSpPr txBox="1"/>
          <p:nvPr/>
        </p:nvSpPr>
        <p:spPr>
          <a:xfrm>
            <a:off x="866647" y="4169683"/>
            <a:ext cx="9861452" cy="1938992"/>
          </a:xfrm>
          <a:prstGeom prst="rect">
            <a:avLst/>
          </a:prstGeom>
          <a:noFill/>
        </p:spPr>
        <p:txBody>
          <a:bodyPr wrap="square" rtlCol="0">
            <a:spAutoFit/>
          </a:bodyPr>
          <a:lstStyle/>
          <a:p>
            <a:pPr marL="571500" indent="-571500" algn="ctr" rtl="1">
              <a:buFont typeface="Arial" panose="020B0604020202020204" pitchFamily="34" charset="0"/>
              <a:buChar char="•"/>
            </a:pPr>
            <a:r>
              <a:rPr lang="ar-DZ" sz="4000" b="1" dirty="0" smtClean="0"/>
              <a:t>دائما تقديم المعرفة </a:t>
            </a:r>
            <a:r>
              <a:rPr lang="ar-DZ" sz="4000" b="1" dirty="0" err="1" smtClean="0"/>
              <a:t>اوالمعرفة</a:t>
            </a:r>
            <a:r>
              <a:rPr lang="ar-DZ" sz="4000" b="1" dirty="0" smtClean="0"/>
              <a:t> الإجرائية</a:t>
            </a:r>
            <a:r>
              <a:rPr lang="ar-DZ" sz="4000" b="1" dirty="0"/>
              <a:t> </a:t>
            </a:r>
            <a:r>
              <a:rPr lang="ar-DZ" sz="4000" b="1" dirty="0" smtClean="0"/>
              <a:t>في جانبها الوظيفي الممكن ، الوظيفي داخل المدرسة او خارج المدرسة</a:t>
            </a:r>
            <a:r>
              <a:rPr lang="fr-FR" sz="4000" b="1" dirty="0" smtClean="0"/>
              <a:t> </a:t>
            </a:r>
            <a:r>
              <a:rPr lang="ar-DZ" sz="4000" b="1" dirty="0" smtClean="0"/>
              <a:t>   </a:t>
            </a:r>
          </a:p>
        </p:txBody>
      </p:sp>
      <p:sp>
        <p:nvSpPr>
          <p:cNvPr id="7" name="ZoneTexte 6"/>
          <p:cNvSpPr txBox="1"/>
          <p:nvPr/>
        </p:nvSpPr>
        <p:spPr>
          <a:xfrm>
            <a:off x="2620539" y="3095451"/>
            <a:ext cx="8325157" cy="707886"/>
          </a:xfrm>
          <a:prstGeom prst="rect">
            <a:avLst/>
          </a:prstGeom>
          <a:noFill/>
        </p:spPr>
        <p:txBody>
          <a:bodyPr wrap="square" rtlCol="0">
            <a:spAutoFit/>
          </a:bodyPr>
          <a:lstStyle/>
          <a:p>
            <a:pPr marL="571500" indent="-571500" algn="ctr" rtl="1">
              <a:buFont typeface="Arial" panose="020B0604020202020204" pitchFamily="34" charset="0"/>
              <a:buChar char="•"/>
            </a:pPr>
            <a:r>
              <a:rPr lang="ar-DZ" sz="4000" b="1" dirty="0" smtClean="0"/>
              <a:t>لكن ذلك غير كاف . لا يعمل  ذلك فقط</a:t>
            </a:r>
          </a:p>
        </p:txBody>
      </p:sp>
    </p:spTree>
    <p:extLst>
      <p:ext uri="{BB962C8B-B14F-4D97-AF65-F5344CB8AC3E}">
        <p14:creationId xmlns:p14="http://schemas.microsoft.com/office/powerpoint/2010/main" xmlns="" val="40378720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002202"/>
          </a:xfrm>
        </p:spPr>
        <p:txBody>
          <a:bodyPr>
            <a:normAutofit fontScale="90000"/>
          </a:bodyPr>
          <a:lstStyle/>
          <a:p>
            <a:pPr algn="ctr"/>
            <a:r>
              <a:rPr lang="fr-BE" sz="3600" b="1" dirty="0" smtClean="0"/>
              <a:t>Pour présenter la connaissance ou la procédure </a:t>
            </a:r>
            <a:br>
              <a:rPr lang="fr-BE" sz="3600" b="1" dirty="0" smtClean="0"/>
            </a:br>
            <a:r>
              <a:rPr lang="fr-BE" sz="3600" b="1" u="sng" dirty="0" smtClean="0"/>
              <a:t>dans son usage possible</a:t>
            </a:r>
            <a:r>
              <a:rPr lang="fr-BE" sz="3600" b="1" dirty="0" smtClean="0"/>
              <a:t>, deux possibilités</a:t>
            </a:r>
            <a:endParaRPr lang="fr-BE" sz="3600" b="1" dirty="0"/>
          </a:p>
        </p:txBody>
      </p:sp>
      <p:sp>
        <p:nvSpPr>
          <p:cNvPr id="3" name="Espace réservé du contenu 2"/>
          <p:cNvSpPr>
            <a:spLocks noGrp="1"/>
          </p:cNvSpPr>
          <p:nvPr>
            <p:ph idx="1"/>
          </p:nvPr>
        </p:nvSpPr>
        <p:spPr>
          <a:xfrm>
            <a:off x="838200" y="1610591"/>
            <a:ext cx="10515600" cy="4566372"/>
          </a:xfrm>
        </p:spPr>
        <p:txBody>
          <a:bodyPr>
            <a:normAutofit/>
          </a:bodyPr>
          <a:lstStyle/>
          <a:p>
            <a:pPr marL="0" indent="0" algn="ctr">
              <a:buNone/>
            </a:pPr>
            <a:r>
              <a:rPr lang="fr-BE" sz="3600" b="1" dirty="0" smtClean="0"/>
              <a:t> Première possibilité</a:t>
            </a:r>
          </a:p>
          <a:p>
            <a:pPr marL="0" indent="0">
              <a:buNone/>
            </a:pPr>
            <a:endParaRPr lang="fr-BE" dirty="0" smtClean="0"/>
          </a:p>
          <a:p>
            <a:pPr lvl="2"/>
            <a:r>
              <a:rPr lang="fr-BE" sz="2800" b="1" dirty="0" smtClean="0"/>
              <a:t>Proposer aux élèves une tâche qui exige la connaissance ou la procédure qu’il s’agit de découvrir.</a:t>
            </a:r>
          </a:p>
          <a:p>
            <a:pPr lvl="2"/>
            <a:r>
              <a:rPr lang="fr-BE" sz="2800" b="1" dirty="0" smtClean="0"/>
              <a:t>Même s’ils n’arrivent pas à découvrir eux-mêmes la connaissance ou la procédure, ils verront en quoi elle permet d’accomplir la tâche.</a:t>
            </a:r>
          </a:p>
          <a:p>
            <a:pPr marL="914400" lvl="2" indent="0">
              <a:buNone/>
            </a:pPr>
            <a:endParaRPr lang="fr-BE" sz="2800" b="1" dirty="0" smtClean="0"/>
          </a:p>
          <a:p>
            <a:pPr marL="914400" lvl="2" indent="0">
              <a:buNone/>
            </a:pPr>
            <a:endParaRPr lang="fr-BE" sz="2800" b="1" dirty="0" smtClean="0"/>
          </a:p>
          <a:p>
            <a:pPr lvl="2"/>
            <a:endParaRPr lang="fr-BE" sz="2800" b="1" dirty="0" smtClean="0"/>
          </a:p>
          <a:p>
            <a:pPr lvl="2"/>
            <a:endParaRPr lang="fr-BE" dirty="0"/>
          </a:p>
        </p:txBody>
      </p:sp>
      <p:sp>
        <p:nvSpPr>
          <p:cNvPr id="4" name="Espace réservé du pied de page 3"/>
          <p:cNvSpPr>
            <a:spLocks noGrp="1"/>
          </p:cNvSpPr>
          <p:nvPr>
            <p:ph type="ftr" sz="quarter" idx="11"/>
          </p:nvPr>
        </p:nvSpPr>
        <p:spPr/>
        <p:txBody>
          <a:bodyPr/>
          <a:lstStyle/>
          <a:p>
            <a:r>
              <a:rPr lang="fr-BE" smtClean="0"/>
              <a:t>Formation à l'apporche par les compétences. B. Rey, S. Kahn, S. Van Lint. ULB UNICEF</a:t>
            </a:r>
            <a:endParaRPr lang="fr-BE"/>
          </a:p>
        </p:txBody>
      </p:sp>
    </p:spTree>
    <p:extLst>
      <p:ext uri="{BB962C8B-B14F-4D97-AF65-F5344CB8AC3E}">
        <p14:creationId xmlns:p14="http://schemas.microsoft.com/office/powerpoint/2010/main" xmlns="" val="37058267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0560" y="4533364"/>
            <a:ext cx="10911840" cy="1403798"/>
          </a:xfrm>
        </p:spPr>
        <p:txBody>
          <a:bodyPr>
            <a:normAutofit/>
          </a:bodyPr>
          <a:lstStyle/>
          <a:p>
            <a:r>
              <a:rPr lang="fr-FR" dirty="0" smtClean="0"/>
              <a:t>To present a knowledge or procedures </a:t>
            </a:r>
            <a:r>
              <a:rPr lang="fr-FR" b="1" u="sng" dirty="0" smtClean="0">
                <a:latin typeface="Times New Roman" pitchFamily="18" charset="0"/>
                <a:cs typeface="Times New Roman" pitchFamily="18" charset="0"/>
              </a:rPr>
              <a:t>in its possible context</a:t>
            </a:r>
            <a:r>
              <a:rPr lang="fr-FR" dirty="0" smtClean="0"/>
              <a:t>, two ways (possibilities)</a:t>
            </a:r>
            <a:endParaRPr lang="fr-FR" dirty="0"/>
          </a:p>
        </p:txBody>
      </p:sp>
      <p:sp>
        <p:nvSpPr>
          <p:cNvPr id="3" name="Espace réservé du contenu 2"/>
          <p:cNvSpPr>
            <a:spLocks noGrp="1"/>
          </p:cNvSpPr>
          <p:nvPr>
            <p:ph idx="1"/>
          </p:nvPr>
        </p:nvSpPr>
        <p:spPr>
          <a:xfrm>
            <a:off x="645017" y="1764406"/>
            <a:ext cx="10515600" cy="3915177"/>
          </a:xfrm>
        </p:spPr>
        <p:txBody>
          <a:bodyPr>
            <a:normAutofit/>
          </a:bodyPr>
          <a:lstStyle/>
          <a:p>
            <a:pPr algn="ctr"/>
            <a:r>
              <a:rPr lang="fr-FR" sz="3200" dirty="0" smtClean="0">
                <a:latin typeface="Times New Roman" pitchFamily="18" charset="0"/>
                <a:cs typeface="Times New Roman" pitchFamily="18" charset="0"/>
              </a:rPr>
              <a:t>Suggest a </a:t>
            </a:r>
            <a:r>
              <a:rPr lang="fr-FR" sz="3200" b="1" dirty="0" smtClean="0">
                <a:latin typeface="Times New Roman" pitchFamily="18" charset="0"/>
                <a:cs typeface="Times New Roman" pitchFamily="18" charset="0"/>
              </a:rPr>
              <a:t>task</a:t>
            </a:r>
            <a:r>
              <a:rPr lang="fr-FR" sz="3200" dirty="0" smtClean="0">
                <a:latin typeface="Times New Roman" pitchFamily="18" charset="0"/>
                <a:cs typeface="Times New Roman" pitchFamily="18" charset="0"/>
              </a:rPr>
              <a:t> to the pupils that </a:t>
            </a:r>
            <a:r>
              <a:rPr lang="fr-FR" sz="3200" b="1" dirty="0" smtClean="0">
                <a:latin typeface="Times New Roman" pitchFamily="18" charset="0"/>
                <a:cs typeface="Times New Roman" pitchFamily="18" charset="0"/>
              </a:rPr>
              <a:t>requires </a:t>
            </a:r>
            <a:r>
              <a:rPr lang="fr-FR" sz="3200" dirty="0" smtClean="0">
                <a:latin typeface="Times New Roman" pitchFamily="18" charset="0"/>
                <a:cs typeface="Times New Roman" pitchFamily="18" charset="0"/>
              </a:rPr>
              <a:t>the </a:t>
            </a:r>
            <a:r>
              <a:rPr lang="fr-FR" sz="3200" b="1" dirty="0" smtClean="0">
                <a:latin typeface="Times New Roman" pitchFamily="18" charset="0"/>
                <a:cs typeface="Times New Roman" pitchFamily="18" charset="0"/>
              </a:rPr>
              <a:t>knowledge</a:t>
            </a:r>
            <a:r>
              <a:rPr lang="fr-FR" sz="3200" dirty="0" smtClean="0">
                <a:latin typeface="Times New Roman" pitchFamily="18" charset="0"/>
                <a:cs typeface="Times New Roman" pitchFamily="18" charset="0"/>
              </a:rPr>
              <a:t> or the </a:t>
            </a:r>
            <a:r>
              <a:rPr lang="fr-FR" sz="3200" b="1" dirty="0" smtClean="0">
                <a:latin typeface="Times New Roman" pitchFamily="18" charset="0"/>
                <a:cs typeface="Times New Roman" pitchFamily="18" charset="0"/>
              </a:rPr>
              <a:t>procedures to discover</a:t>
            </a:r>
            <a:r>
              <a:rPr lang="fr-FR" sz="3200" dirty="0" smtClean="0">
                <a:latin typeface="Times New Roman" pitchFamily="18" charset="0"/>
                <a:cs typeface="Times New Roman" pitchFamily="18" charset="0"/>
              </a:rPr>
              <a:t>. </a:t>
            </a:r>
          </a:p>
          <a:p>
            <a:pPr algn="ctr"/>
            <a:r>
              <a:rPr lang="fr-FR" sz="3200" dirty="0" smtClean="0">
                <a:latin typeface="Times New Roman" pitchFamily="18" charset="0"/>
                <a:cs typeface="Times New Roman" pitchFamily="18" charset="0"/>
              </a:rPr>
              <a:t>Even if they </a:t>
            </a:r>
            <a:r>
              <a:rPr lang="fr-FR" sz="3200" b="1" dirty="0" smtClean="0">
                <a:latin typeface="Times New Roman" pitchFamily="18" charset="0"/>
                <a:cs typeface="Times New Roman" pitchFamily="18" charset="0"/>
              </a:rPr>
              <a:t>can’t discover </a:t>
            </a:r>
            <a:r>
              <a:rPr lang="fr-FR" sz="3200" dirty="0" smtClean="0">
                <a:latin typeface="Times New Roman" pitchFamily="18" charset="0"/>
                <a:cs typeface="Times New Roman" pitchFamily="18" charset="0"/>
              </a:rPr>
              <a:t>by</a:t>
            </a:r>
            <a:r>
              <a:rPr lang="fr-FR" sz="3200" b="1" dirty="0" smtClean="0">
                <a:latin typeface="Times New Roman" pitchFamily="18" charset="0"/>
                <a:cs typeface="Times New Roman" pitchFamily="18" charset="0"/>
              </a:rPr>
              <a:t> themselves  </a:t>
            </a:r>
            <a:r>
              <a:rPr lang="fr-FR" sz="3200" dirty="0" smtClean="0">
                <a:latin typeface="Times New Roman" pitchFamily="18" charset="0"/>
                <a:cs typeface="Times New Roman" pitchFamily="18" charset="0"/>
              </a:rPr>
              <a:t>the knowledge or the procedure, they will see </a:t>
            </a:r>
            <a:r>
              <a:rPr lang="fr-FR" sz="3200" b="1" dirty="0" smtClean="0">
                <a:latin typeface="Times New Roman" pitchFamily="18" charset="0"/>
                <a:cs typeface="Times New Roman" pitchFamily="18" charset="0"/>
              </a:rPr>
              <a:t>how </a:t>
            </a:r>
            <a:r>
              <a:rPr lang="fr-FR" sz="3200" dirty="0" smtClean="0">
                <a:latin typeface="Times New Roman" pitchFamily="18" charset="0"/>
                <a:cs typeface="Times New Roman" pitchFamily="18" charset="0"/>
              </a:rPr>
              <a:t>it will </a:t>
            </a:r>
            <a:r>
              <a:rPr lang="fr-FR" sz="3200" b="1" dirty="0" smtClean="0">
                <a:latin typeface="Times New Roman" pitchFamily="18" charset="0"/>
                <a:cs typeface="Times New Roman" pitchFamily="18" charset="0"/>
              </a:rPr>
              <a:t>help</a:t>
            </a:r>
            <a:r>
              <a:rPr lang="fr-FR" sz="3200" dirty="0" smtClean="0">
                <a:latin typeface="Times New Roman" pitchFamily="18" charset="0"/>
                <a:cs typeface="Times New Roman" pitchFamily="18" charset="0"/>
              </a:rPr>
              <a:t> in </a:t>
            </a:r>
            <a:r>
              <a:rPr lang="fr-FR" sz="3200" b="1" dirty="0" smtClean="0">
                <a:latin typeface="Times New Roman" pitchFamily="18" charset="0"/>
                <a:cs typeface="Times New Roman" pitchFamily="18" charset="0"/>
              </a:rPr>
              <a:t>accomplishing the task</a:t>
            </a:r>
            <a:r>
              <a:rPr lang="fr-FR" sz="3200" dirty="0" smtClean="0">
                <a:latin typeface="Times New Roman" pitchFamily="18" charset="0"/>
                <a:cs typeface="Times New Roman" pitchFamily="18" charset="0"/>
              </a:rPr>
              <a:t>.</a:t>
            </a:r>
            <a:endParaRPr lang="fr-FR" sz="3200" dirty="0">
              <a:latin typeface="Times New Roman" pitchFamily="18" charset="0"/>
              <a:cs typeface="Times New Roman" pitchFamily="18" charset="0"/>
            </a:endParaRPr>
          </a:p>
        </p:txBody>
      </p:sp>
      <p:sp>
        <p:nvSpPr>
          <p:cNvPr id="4" name="Espace réservé du pied de page 3"/>
          <p:cNvSpPr>
            <a:spLocks noGrp="1"/>
          </p:cNvSpPr>
          <p:nvPr>
            <p:ph type="ftr" sz="quarter" idx="11"/>
          </p:nvPr>
        </p:nvSpPr>
        <p:spPr/>
        <p:txBody>
          <a:bodyPr/>
          <a:lstStyle/>
          <a:p>
            <a:r>
              <a:rPr lang="fr-BE" smtClean="0"/>
              <a:t>Formation à l'apporche par les compétences. B. Rey, S. Kahn, S. Van Lint. ULB UNICEF</a:t>
            </a:r>
            <a:endParaRPr lang="fr-BE"/>
          </a:p>
        </p:txBody>
      </p:sp>
      <p:sp>
        <p:nvSpPr>
          <p:cNvPr id="5" name="ZoneTexte 4"/>
          <p:cNvSpPr txBox="1"/>
          <p:nvPr/>
        </p:nvSpPr>
        <p:spPr>
          <a:xfrm>
            <a:off x="4597757" y="1094704"/>
            <a:ext cx="3142445" cy="584775"/>
          </a:xfrm>
          <a:prstGeom prst="rect">
            <a:avLst/>
          </a:prstGeom>
          <a:noFill/>
        </p:spPr>
        <p:txBody>
          <a:bodyPr wrap="square" rtlCol="0">
            <a:spAutoFit/>
          </a:bodyPr>
          <a:lstStyle/>
          <a:p>
            <a:r>
              <a:rPr lang="fr-FR" sz="3200" b="1" u="sng" dirty="0" smtClean="0">
                <a:latin typeface="Times New Roman" pitchFamily="18" charset="0"/>
                <a:cs typeface="Times New Roman" pitchFamily="18" charset="0"/>
              </a:rPr>
              <a:t>First Possibility</a:t>
            </a:r>
            <a:endParaRPr lang="fr-FR" sz="3200" b="1"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2757267" y="6356350"/>
            <a:ext cx="6704428" cy="365125"/>
          </a:xfrm>
        </p:spPr>
        <p:txBody>
          <a:bodyPr/>
          <a:lstStyle/>
          <a:p>
            <a:r>
              <a:rPr lang="fr-FR" dirty="0" smtClean="0"/>
              <a:t>TRADUCTION : KOURI BRAHIM  INSPECTEUR  DES SCIENCES PHYSIQUES </a:t>
            </a:r>
            <a:endParaRPr lang="fr-BE" dirty="0"/>
          </a:p>
          <a:p>
            <a:r>
              <a:rPr lang="fr-BE" dirty="0" smtClean="0"/>
              <a:t>MOSTAGANEM – ALGERIE </a:t>
            </a:r>
            <a:endParaRPr lang="fr-FR" dirty="0" smtClean="0"/>
          </a:p>
        </p:txBody>
      </p:sp>
      <p:sp>
        <p:nvSpPr>
          <p:cNvPr id="4" name="ZoneTexte 3"/>
          <p:cNvSpPr txBox="1"/>
          <p:nvPr/>
        </p:nvSpPr>
        <p:spPr>
          <a:xfrm>
            <a:off x="534142" y="215518"/>
            <a:ext cx="11128917" cy="1323439"/>
          </a:xfrm>
          <a:prstGeom prst="rect">
            <a:avLst/>
          </a:prstGeom>
          <a:noFill/>
        </p:spPr>
        <p:txBody>
          <a:bodyPr wrap="square" rtlCol="0">
            <a:spAutoFit/>
          </a:bodyPr>
          <a:lstStyle/>
          <a:p>
            <a:pPr algn="ctr"/>
            <a:r>
              <a:rPr lang="ar-DZ" sz="4000" dirty="0"/>
              <a:t> </a:t>
            </a:r>
            <a:r>
              <a:rPr lang="ar-DZ" sz="4000" dirty="0" smtClean="0"/>
              <a:t> لتقديم المعارف</a:t>
            </a:r>
            <a:r>
              <a:rPr lang="ar-DZ" sz="4000" dirty="0"/>
              <a:t> </a:t>
            </a:r>
            <a:r>
              <a:rPr lang="ar-DZ" sz="4000" dirty="0" err="1" smtClean="0"/>
              <a:t>اوالمعارف</a:t>
            </a:r>
            <a:r>
              <a:rPr lang="ar-DZ" sz="4000" dirty="0" smtClean="0"/>
              <a:t> الإجرائية </a:t>
            </a:r>
            <a:r>
              <a:rPr lang="ar-DZ" sz="4000" u="sng" dirty="0" smtClean="0"/>
              <a:t>في جانبها الوظيفي  الممك</a:t>
            </a:r>
            <a:r>
              <a:rPr lang="ar-DZ" sz="4000" u="sng" dirty="0"/>
              <a:t>ن</a:t>
            </a:r>
            <a:r>
              <a:rPr lang="ar-DZ" sz="4000" dirty="0" smtClean="0"/>
              <a:t>، توجد إمكانيتين</a:t>
            </a:r>
          </a:p>
        </p:txBody>
      </p:sp>
      <p:sp>
        <p:nvSpPr>
          <p:cNvPr id="5" name="ZoneTexte 4"/>
          <p:cNvSpPr txBox="1"/>
          <p:nvPr/>
        </p:nvSpPr>
        <p:spPr>
          <a:xfrm>
            <a:off x="3401124" y="1970950"/>
            <a:ext cx="5633995" cy="707886"/>
          </a:xfrm>
          <a:prstGeom prst="rect">
            <a:avLst/>
          </a:prstGeom>
          <a:noFill/>
        </p:spPr>
        <p:txBody>
          <a:bodyPr wrap="square" rtlCol="0">
            <a:spAutoFit/>
          </a:bodyPr>
          <a:lstStyle/>
          <a:p>
            <a:pPr algn="ctr"/>
            <a:r>
              <a:rPr lang="ar-DZ" sz="4000" b="1" dirty="0" smtClean="0"/>
              <a:t>الإمكانية الأولى</a:t>
            </a:r>
          </a:p>
        </p:txBody>
      </p:sp>
      <p:sp>
        <p:nvSpPr>
          <p:cNvPr id="6" name="ZoneTexte 5"/>
          <p:cNvSpPr txBox="1"/>
          <p:nvPr/>
        </p:nvSpPr>
        <p:spPr>
          <a:xfrm>
            <a:off x="438333" y="4225993"/>
            <a:ext cx="11728816" cy="1200329"/>
          </a:xfrm>
          <a:prstGeom prst="rect">
            <a:avLst/>
          </a:prstGeom>
          <a:noFill/>
        </p:spPr>
        <p:txBody>
          <a:bodyPr wrap="square" rtlCol="0">
            <a:spAutoFit/>
          </a:bodyPr>
          <a:lstStyle/>
          <a:p>
            <a:pPr marL="571500" indent="-571500" algn="l" rtl="1">
              <a:buFont typeface="Arial" panose="020B0604020202020204" pitchFamily="34" charset="0"/>
              <a:buChar char="•"/>
            </a:pPr>
            <a:r>
              <a:rPr lang="ar-DZ" sz="3600" dirty="0" smtClean="0"/>
              <a:t>حتى وإن لم يتمكن التلاميذ بأنفسهم من </a:t>
            </a:r>
            <a:r>
              <a:rPr lang="ar-DZ" sz="3600" dirty="0" err="1" smtClean="0"/>
              <a:t>إكتشاف</a:t>
            </a:r>
            <a:r>
              <a:rPr lang="ar-DZ" sz="3600" dirty="0" smtClean="0"/>
              <a:t> المعرفة </a:t>
            </a:r>
            <a:r>
              <a:rPr lang="ar-DZ" sz="3600" dirty="0" err="1" smtClean="0"/>
              <a:t>اوالمعرفة</a:t>
            </a:r>
            <a:r>
              <a:rPr lang="ar-DZ" sz="3600" dirty="0" smtClean="0"/>
              <a:t> الإجرائية فإنهم يدركون فيما تسمح  به المعرفة </a:t>
            </a:r>
            <a:r>
              <a:rPr lang="ar-DZ" sz="3600" dirty="0" err="1" smtClean="0"/>
              <a:t>اوالمعرفة</a:t>
            </a:r>
            <a:r>
              <a:rPr lang="ar-DZ" sz="3600" dirty="0" smtClean="0"/>
              <a:t> الإجرائية  من إنجاز المهمة   </a:t>
            </a:r>
          </a:p>
        </p:txBody>
      </p:sp>
      <p:sp>
        <p:nvSpPr>
          <p:cNvPr id="7" name="ZoneTexte 6"/>
          <p:cNvSpPr txBox="1"/>
          <p:nvPr/>
        </p:nvSpPr>
        <p:spPr>
          <a:xfrm>
            <a:off x="0" y="2839519"/>
            <a:ext cx="12027877" cy="646331"/>
          </a:xfrm>
          <a:prstGeom prst="rect">
            <a:avLst/>
          </a:prstGeom>
          <a:noFill/>
        </p:spPr>
        <p:txBody>
          <a:bodyPr wrap="square" rtlCol="0">
            <a:spAutoFit/>
          </a:bodyPr>
          <a:lstStyle/>
          <a:p>
            <a:pPr marL="571500" indent="-571500" algn="l" rtl="1">
              <a:buFont typeface="Arial" panose="020B0604020202020204" pitchFamily="34" charset="0"/>
              <a:buChar char="•"/>
            </a:pPr>
            <a:r>
              <a:rPr lang="ar-DZ" sz="3600" dirty="0" err="1" smtClean="0"/>
              <a:t>إقتراح</a:t>
            </a:r>
            <a:r>
              <a:rPr lang="ar-DZ" sz="3600" dirty="0" smtClean="0"/>
              <a:t> على التلاميذ مهمة تستدعي المعرفة </a:t>
            </a:r>
            <a:r>
              <a:rPr lang="ar-DZ" sz="3600" dirty="0" err="1" smtClean="0"/>
              <a:t>اوالمعرفة</a:t>
            </a:r>
            <a:r>
              <a:rPr lang="ar-DZ" sz="3600" dirty="0" smtClean="0"/>
              <a:t> الإجرائية المراد </a:t>
            </a:r>
            <a:r>
              <a:rPr lang="ar-DZ" sz="3600" dirty="0" err="1" smtClean="0"/>
              <a:t>إكتشافها</a:t>
            </a:r>
            <a:r>
              <a:rPr lang="ar-DZ" sz="3600" dirty="0" smtClean="0"/>
              <a:t> </a:t>
            </a:r>
          </a:p>
        </p:txBody>
      </p:sp>
    </p:spTree>
    <p:extLst>
      <p:ext uri="{BB962C8B-B14F-4D97-AF65-F5344CB8AC3E}">
        <p14:creationId xmlns:p14="http://schemas.microsoft.com/office/powerpoint/2010/main" xmlns="" val="20659884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002202"/>
          </a:xfrm>
        </p:spPr>
        <p:txBody>
          <a:bodyPr>
            <a:normAutofit fontScale="90000"/>
          </a:bodyPr>
          <a:lstStyle/>
          <a:p>
            <a:pPr algn="ctr"/>
            <a:r>
              <a:rPr lang="fr-BE" sz="3600" b="1" dirty="0" smtClean="0"/>
              <a:t>Pour présenter la connaissance ou la procédure </a:t>
            </a:r>
            <a:br>
              <a:rPr lang="fr-BE" sz="3600" b="1" dirty="0" smtClean="0"/>
            </a:br>
            <a:r>
              <a:rPr lang="fr-BE" sz="3600" b="1" u="sng" dirty="0" smtClean="0"/>
              <a:t>dans son usage possible, deux possibilités</a:t>
            </a:r>
            <a:endParaRPr lang="fr-BE" sz="3600" b="1" dirty="0"/>
          </a:p>
        </p:txBody>
      </p:sp>
      <p:sp>
        <p:nvSpPr>
          <p:cNvPr id="3" name="Espace réservé du contenu 2"/>
          <p:cNvSpPr>
            <a:spLocks noGrp="1"/>
          </p:cNvSpPr>
          <p:nvPr>
            <p:ph idx="1"/>
          </p:nvPr>
        </p:nvSpPr>
        <p:spPr>
          <a:xfrm>
            <a:off x="838200" y="1610591"/>
            <a:ext cx="10515600" cy="4566372"/>
          </a:xfrm>
        </p:spPr>
        <p:txBody>
          <a:bodyPr>
            <a:normAutofit/>
          </a:bodyPr>
          <a:lstStyle/>
          <a:p>
            <a:pPr marL="0" indent="0" algn="ctr">
              <a:buNone/>
            </a:pPr>
            <a:r>
              <a:rPr lang="fr-BE" sz="3600" b="1" dirty="0" smtClean="0"/>
              <a:t> Deuxième possibilité</a:t>
            </a:r>
          </a:p>
          <a:p>
            <a:pPr marL="0" indent="0">
              <a:buNone/>
            </a:pPr>
            <a:endParaRPr lang="fr-BE" dirty="0" smtClean="0"/>
          </a:p>
          <a:p>
            <a:pPr lvl="2"/>
            <a:r>
              <a:rPr lang="fr-BE" sz="2800" b="1" dirty="0"/>
              <a:t> Indiquer aux élèves la connaissance ou la procédure à acquérir et leur demander d’imaginer dans quel type de situations cette connaissance ou cette procédure sera utile</a:t>
            </a:r>
            <a:r>
              <a:rPr lang="fr-BE" sz="2800" b="1" dirty="0" smtClean="0"/>
              <a:t>.</a:t>
            </a:r>
          </a:p>
          <a:p>
            <a:pPr marL="914400" lvl="2" indent="0">
              <a:buNone/>
            </a:pPr>
            <a:endParaRPr lang="fr-BE" sz="2800" b="1" dirty="0" smtClean="0"/>
          </a:p>
          <a:p>
            <a:pPr lvl="2"/>
            <a:r>
              <a:rPr lang="fr-BE" sz="2800" b="1" dirty="0" smtClean="0"/>
              <a:t>Notion de famille de situations</a:t>
            </a:r>
            <a:endParaRPr lang="fr-BE" sz="2800" b="1" dirty="0"/>
          </a:p>
          <a:p>
            <a:pPr lvl="2"/>
            <a:endParaRPr lang="fr-BE" sz="2800" b="1" dirty="0" smtClean="0"/>
          </a:p>
          <a:p>
            <a:pPr marL="914400" lvl="2" indent="0">
              <a:buNone/>
            </a:pPr>
            <a:endParaRPr lang="fr-BE" sz="2800" b="1" dirty="0" smtClean="0"/>
          </a:p>
          <a:p>
            <a:pPr lvl="2"/>
            <a:endParaRPr lang="fr-BE" sz="2800" b="1" dirty="0" smtClean="0"/>
          </a:p>
          <a:p>
            <a:pPr lvl="2"/>
            <a:endParaRPr lang="fr-BE" dirty="0"/>
          </a:p>
        </p:txBody>
      </p:sp>
      <p:sp>
        <p:nvSpPr>
          <p:cNvPr id="4" name="Espace réservé du pied de page 3"/>
          <p:cNvSpPr>
            <a:spLocks noGrp="1"/>
          </p:cNvSpPr>
          <p:nvPr>
            <p:ph type="ftr" sz="quarter" idx="11"/>
          </p:nvPr>
        </p:nvSpPr>
        <p:spPr/>
        <p:txBody>
          <a:bodyPr/>
          <a:lstStyle/>
          <a:p>
            <a:r>
              <a:rPr lang="fr-BE" smtClean="0"/>
              <a:t>Formation à l'apporche par les compétences. B. Rey, S. Kahn, S. Van Lint. ULB UNICEF</a:t>
            </a:r>
            <a:endParaRPr lang="fr-BE"/>
          </a:p>
        </p:txBody>
      </p:sp>
    </p:spTree>
    <p:extLst>
      <p:ext uri="{BB962C8B-B14F-4D97-AF65-F5344CB8AC3E}">
        <p14:creationId xmlns:p14="http://schemas.microsoft.com/office/powerpoint/2010/main" xmlns="" val="36818558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BE" smtClean="0"/>
              <a:t>Formation à l'apporche par les compétences. B. Rey, S. Kahn, S. Van Lint. ULB UNICEF</a:t>
            </a:r>
            <a:endParaRPr lang="fr-BE"/>
          </a:p>
        </p:txBody>
      </p:sp>
      <p:sp>
        <p:nvSpPr>
          <p:cNvPr id="3" name="ZoneTexte 2"/>
          <p:cNvSpPr txBox="1"/>
          <p:nvPr/>
        </p:nvSpPr>
        <p:spPr>
          <a:xfrm>
            <a:off x="1609859" y="1300766"/>
            <a:ext cx="6954591" cy="584775"/>
          </a:xfrm>
          <a:prstGeom prst="rect">
            <a:avLst/>
          </a:prstGeom>
          <a:noFill/>
        </p:spPr>
        <p:txBody>
          <a:bodyPr wrap="square" rtlCol="0">
            <a:spAutoFit/>
          </a:bodyPr>
          <a:lstStyle/>
          <a:p>
            <a:pPr algn="ctr"/>
            <a:r>
              <a:rPr lang="fr-FR" sz="3200" b="1" u="sng" dirty="0" smtClean="0">
                <a:latin typeface="Times New Roman" pitchFamily="18" charset="0"/>
                <a:cs typeface="Times New Roman" pitchFamily="18" charset="0"/>
              </a:rPr>
              <a:t>Second Possibility</a:t>
            </a:r>
            <a:endParaRPr lang="fr-FR" sz="3200" b="1" u="sng" dirty="0">
              <a:latin typeface="Times New Roman" pitchFamily="18" charset="0"/>
              <a:cs typeface="Times New Roman" pitchFamily="18" charset="0"/>
            </a:endParaRPr>
          </a:p>
        </p:txBody>
      </p:sp>
      <p:sp>
        <p:nvSpPr>
          <p:cNvPr id="4" name="ZoneTexte 3"/>
          <p:cNvSpPr txBox="1"/>
          <p:nvPr/>
        </p:nvSpPr>
        <p:spPr>
          <a:xfrm>
            <a:off x="2112136" y="2356834"/>
            <a:ext cx="7212168" cy="2554545"/>
          </a:xfrm>
          <a:prstGeom prst="rect">
            <a:avLst/>
          </a:prstGeom>
          <a:noFill/>
        </p:spPr>
        <p:txBody>
          <a:bodyPr wrap="square" rtlCol="0">
            <a:spAutoFit/>
          </a:bodyPr>
          <a:lstStyle/>
          <a:p>
            <a:pPr algn="ctr"/>
            <a:r>
              <a:rPr lang="fr-FR" sz="3200" dirty="0" smtClean="0">
                <a:latin typeface="Times New Roman" pitchFamily="18" charset="0"/>
                <a:cs typeface="Times New Roman" pitchFamily="18" charset="0"/>
              </a:rPr>
              <a:t>* </a:t>
            </a:r>
            <a:r>
              <a:rPr lang="fr-FR" sz="3200" b="1" dirty="0" smtClean="0">
                <a:latin typeface="Times New Roman" pitchFamily="18" charset="0"/>
                <a:cs typeface="Times New Roman" pitchFamily="18" charset="0"/>
              </a:rPr>
              <a:t>Show</a:t>
            </a:r>
            <a:r>
              <a:rPr lang="fr-FR" sz="3200" dirty="0" smtClean="0">
                <a:latin typeface="Times New Roman" pitchFamily="18" charset="0"/>
                <a:cs typeface="Times New Roman" pitchFamily="18" charset="0"/>
              </a:rPr>
              <a:t> the pupils the </a:t>
            </a:r>
            <a:r>
              <a:rPr lang="fr-FR" sz="3200" b="1" dirty="0" smtClean="0">
                <a:latin typeface="Times New Roman" pitchFamily="18" charset="0"/>
                <a:cs typeface="Times New Roman" pitchFamily="18" charset="0"/>
              </a:rPr>
              <a:t>knowledge</a:t>
            </a:r>
            <a:r>
              <a:rPr lang="fr-FR" sz="3200" dirty="0" smtClean="0">
                <a:latin typeface="Times New Roman" pitchFamily="18" charset="0"/>
                <a:cs typeface="Times New Roman" pitchFamily="18" charset="0"/>
              </a:rPr>
              <a:t> or the </a:t>
            </a:r>
            <a:r>
              <a:rPr lang="fr-FR" sz="3200" b="1" dirty="0" smtClean="0">
                <a:latin typeface="Times New Roman" pitchFamily="18" charset="0"/>
                <a:cs typeface="Times New Roman" pitchFamily="18" charset="0"/>
              </a:rPr>
              <a:t>procedure</a:t>
            </a:r>
            <a:r>
              <a:rPr lang="fr-FR" sz="3200" dirty="0" smtClean="0">
                <a:latin typeface="Times New Roman" pitchFamily="18" charset="0"/>
                <a:cs typeface="Times New Roman" pitchFamily="18" charset="0"/>
              </a:rPr>
              <a:t> to </a:t>
            </a:r>
            <a:r>
              <a:rPr lang="fr-FR" sz="3200" b="1" dirty="0" smtClean="0">
                <a:latin typeface="Times New Roman" pitchFamily="18" charset="0"/>
                <a:cs typeface="Times New Roman" pitchFamily="18" charset="0"/>
              </a:rPr>
              <a:t>acquire</a:t>
            </a:r>
            <a:r>
              <a:rPr lang="fr-FR" sz="3200" dirty="0" smtClean="0">
                <a:latin typeface="Times New Roman" pitchFamily="18" charset="0"/>
                <a:cs typeface="Times New Roman" pitchFamily="18" charset="0"/>
              </a:rPr>
              <a:t> and </a:t>
            </a:r>
            <a:r>
              <a:rPr lang="fr-FR" sz="3200" b="1" dirty="0" smtClean="0">
                <a:latin typeface="Times New Roman" pitchFamily="18" charset="0"/>
                <a:cs typeface="Times New Roman" pitchFamily="18" charset="0"/>
              </a:rPr>
              <a:t>ask</a:t>
            </a:r>
            <a:r>
              <a:rPr lang="fr-FR" sz="3200" dirty="0" smtClean="0">
                <a:latin typeface="Times New Roman" pitchFamily="18" charset="0"/>
                <a:cs typeface="Times New Roman" pitchFamily="18" charset="0"/>
              </a:rPr>
              <a:t> them </a:t>
            </a:r>
            <a:r>
              <a:rPr lang="fr-FR" sz="3200" b="1" dirty="0" smtClean="0">
                <a:latin typeface="Times New Roman" pitchFamily="18" charset="0"/>
                <a:cs typeface="Times New Roman" pitchFamily="18" charset="0"/>
              </a:rPr>
              <a:t>to imagine </a:t>
            </a:r>
            <a:r>
              <a:rPr lang="fr-FR" sz="3200" dirty="0" smtClean="0">
                <a:latin typeface="Times New Roman" pitchFamily="18" charset="0"/>
                <a:cs typeface="Times New Roman" pitchFamily="18" charset="0"/>
              </a:rPr>
              <a:t>in </a:t>
            </a:r>
            <a:r>
              <a:rPr lang="fr-FR" sz="3200" b="1" dirty="0" smtClean="0">
                <a:latin typeface="Times New Roman" pitchFamily="18" charset="0"/>
                <a:cs typeface="Times New Roman" pitchFamily="18" charset="0"/>
              </a:rPr>
              <a:t>which type of situations </a:t>
            </a:r>
            <a:r>
              <a:rPr lang="fr-FR" sz="3200" dirty="0" smtClean="0">
                <a:latin typeface="Times New Roman" pitchFamily="18" charset="0"/>
                <a:cs typeface="Times New Roman" pitchFamily="18" charset="0"/>
              </a:rPr>
              <a:t>this knowledge or this procedure will be of </a:t>
            </a:r>
            <a:r>
              <a:rPr lang="fr-FR" sz="3200" b="1" dirty="0" smtClean="0">
                <a:latin typeface="Times New Roman" pitchFamily="18" charset="0"/>
                <a:cs typeface="Times New Roman" pitchFamily="18" charset="0"/>
              </a:rPr>
              <a:t>utility</a:t>
            </a:r>
            <a:r>
              <a:rPr lang="fr-FR" sz="3200" dirty="0" smtClean="0">
                <a:latin typeface="Times New Roman" pitchFamily="18" charset="0"/>
                <a:cs typeface="Times New Roman" pitchFamily="18" charset="0"/>
              </a:rPr>
              <a:t>. </a:t>
            </a:r>
            <a:endParaRPr lang="fr-FR" sz="2800" dirty="0">
              <a:latin typeface="Times New Roman" pitchFamily="18" charset="0"/>
              <a:cs typeface="Times New Roman" pitchFamily="18" charset="0"/>
            </a:endParaRPr>
          </a:p>
        </p:txBody>
      </p:sp>
      <p:sp>
        <p:nvSpPr>
          <p:cNvPr id="5" name="ZoneTexte 4"/>
          <p:cNvSpPr txBox="1"/>
          <p:nvPr/>
        </p:nvSpPr>
        <p:spPr>
          <a:xfrm>
            <a:off x="2833352" y="5001571"/>
            <a:ext cx="4623516" cy="954107"/>
          </a:xfrm>
          <a:prstGeom prst="rect">
            <a:avLst/>
          </a:prstGeom>
          <a:noFill/>
        </p:spPr>
        <p:txBody>
          <a:bodyPr wrap="square" rtlCol="0">
            <a:spAutoFit/>
          </a:bodyPr>
          <a:lstStyle/>
          <a:p>
            <a:pPr algn="ctr"/>
            <a:r>
              <a:rPr lang="fr-FR" dirty="0" smtClean="0"/>
              <a:t>*</a:t>
            </a:r>
            <a:r>
              <a:rPr lang="fr-FR" sz="2800" dirty="0" smtClean="0">
                <a:latin typeface="Times New Roman" pitchFamily="18" charset="0"/>
                <a:cs typeface="Times New Roman" pitchFamily="18" charset="0"/>
              </a:rPr>
              <a:t>Notion of </a:t>
            </a:r>
            <a:r>
              <a:rPr lang="fr-FR" sz="2800" b="1" dirty="0" smtClean="0">
                <a:latin typeface="Times New Roman" pitchFamily="18" charset="0"/>
                <a:cs typeface="Times New Roman" pitchFamily="18" charset="0"/>
              </a:rPr>
              <a:t>families </a:t>
            </a:r>
            <a:r>
              <a:rPr lang="fr-FR" sz="2800" dirty="0" smtClean="0">
                <a:latin typeface="Times New Roman" pitchFamily="18" charset="0"/>
                <a:cs typeface="Times New Roman" pitchFamily="18" charset="0"/>
              </a:rPr>
              <a:t>of situations.</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2757267" y="6356350"/>
            <a:ext cx="6704428" cy="365125"/>
          </a:xfrm>
        </p:spPr>
        <p:txBody>
          <a:bodyPr/>
          <a:lstStyle/>
          <a:p>
            <a:r>
              <a:rPr lang="fr-FR" dirty="0" smtClean="0"/>
              <a:t>TRADUCTION : KOURI BRAHIM  INSPECTEUR  DES SCIENCES PHYSIQUES </a:t>
            </a:r>
            <a:endParaRPr lang="fr-BE" dirty="0"/>
          </a:p>
          <a:p>
            <a:r>
              <a:rPr lang="fr-BE" dirty="0" smtClean="0"/>
              <a:t>MOSTAGANEM – ALGERIE </a:t>
            </a:r>
            <a:endParaRPr lang="fr-FR" dirty="0" smtClean="0"/>
          </a:p>
        </p:txBody>
      </p:sp>
      <p:sp>
        <p:nvSpPr>
          <p:cNvPr id="5" name="ZoneTexte 4"/>
          <p:cNvSpPr txBox="1"/>
          <p:nvPr/>
        </p:nvSpPr>
        <p:spPr>
          <a:xfrm>
            <a:off x="2966227" y="2260881"/>
            <a:ext cx="5633995" cy="707886"/>
          </a:xfrm>
          <a:prstGeom prst="rect">
            <a:avLst/>
          </a:prstGeom>
          <a:noFill/>
        </p:spPr>
        <p:txBody>
          <a:bodyPr wrap="square" rtlCol="0">
            <a:spAutoFit/>
          </a:bodyPr>
          <a:lstStyle/>
          <a:p>
            <a:pPr algn="ctr"/>
            <a:r>
              <a:rPr lang="ar-DZ" sz="4000" b="1" dirty="0" smtClean="0"/>
              <a:t>الإمكانية الثانية </a:t>
            </a:r>
          </a:p>
        </p:txBody>
      </p:sp>
      <p:sp>
        <p:nvSpPr>
          <p:cNvPr id="6" name="ZoneTexte 5"/>
          <p:cNvSpPr txBox="1"/>
          <p:nvPr/>
        </p:nvSpPr>
        <p:spPr>
          <a:xfrm>
            <a:off x="1734154" y="4932538"/>
            <a:ext cx="9861452" cy="584775"/>
          </a:xfrm>
          <a:prstGeom prst="rect">
            <a:avLst/>
          </a:prstGeom>
          <a:noFill/>
        </p:spPr>
        <p:txBody>
          <a:bodyPr wrap="square" rtlCol="0">
            <a:spAutoFit/>
          </a:bodyPr>
          <a:lstStyle/>
          <a:p>
            <a:pPr marL="457200" indent="-457200" algn="l" rtl="1">
              <a:buFont typeface="Arial" panose="020B0604020202020204" pitchFamily="34" charset="0"/>
              <a:buChar char="•"/>
            </a:pPr>
            <a:r>
              <a:rPr lang="ar-DZ" sz="3200" dirty="0" smtClean="0"/>
              <a:t>مفهوم عائلة الوضعيات</a:t>
            </a:r>
            <a:r>
              <a:rPr lang="fr-FR" sz="3200" dirty="0" smtClean="0"/>
              <a:t>                                                                </a:t>
            </a:r>
            <a:r>
              <a:rPr lang="ar-DZ" sz="3200" dirty="0" smtClean="0"/>
              <a:t> </a:t>
            </a:r>
          </a:p>
        </p:txBody>
      </p:sp>
      <p:sp>
        <p:nvSpPr>
          <p:cNvPr id="7" name="ZoneTexte 6"/>
          <p:cNvSpPr txBox="1"/>
          <p:nvPr/>
        </p:nvSpPr>
        <p:spPr>
          <a:xfrm>
            <a:off x="267629" y="3329621"/>
            <a:ext cx="11140069" cy="1077218"/>
          </a:xfrm>
          <a:prstGeom prst="rect">
            <a:avLst/>
          </a:prstGeom>
          <a:noFill/>
        </p:spPr>
        <p:txBody>
          <a:bodyPr wrap="square" rtlCol="0">
            <a:spAutoFit/>
          </a:bodyPr>
          <a:lstStyle/>
          <a:p>
            <a:pPr marL="457200" indent="-457200" algn="l" rtl="1">
              <a:buFont typeface="Arial" panose="020B0604020202020204" pitchFamily="34" charset="0"/>
              <a:buChar char="•"/>
            </a:pPr>
            <a:r>
              <a:rPr lang="ar-DZ" sz="3200" dirty="0" smtClean="0"/>
              <a:t>تحديد للتلاميذ المعرفة </a:t>
            </a:r>
            <a:r>
              <a:rPr lang="ar-DZ" sz="3200" dirty="0" err="1" smtClean="0"/>
              <a:t>اوالمعرفة</a:t>
            </a:r>
            <a:r>
              <a:rPr lang="ar-DZ" sz="3200" dirty="0" smtClean="0"/>
              <a:t> الإجرائية المراد </a:t>
            </a:r>
            <a:r>
              <a:rPr lang="ar-DZ" sz="3200" dirty="0" err="1" smtClean="0"/>
              <a:t>إكتسابها</a:t>
            </a:r>
            <a:r>
              <a:rPr lang="ar-DZ" sz="3200" dirty="0" smtClean="0"/>
              <a:t> ثم مطالبتهم تصور نوع الوضعيات التي تكون فيها هذه  المعارف </a:t>
            </a:r>
            <a:r>
              <a:rPr lang="ar-DZ" sz="3200" dirty="0" err="1" smtClean="0"/>
              <a:t>اوالمعارف</a:t>
            </a:r>
            <a:r>
              <a:rPr lang="ar-DZ" sz="3200" dirty="0" smtClean="0"/>
              <a:t> الإجرائية ضرورية</a:t>
            </a:r>
            <a:r>
              <a:rPr lang="fr-FR" sz="3200" dirty="0" smtClean="0"/>
              <a:t>              </a:t>
            </a:r>
            <a:r>
              <a:rPr lang="ar-DZ" sz="3200" dirty="0" smtClean="0"/>
              <a:t> </a:t>
            </a:r>
          </a:p>
        </p:txBody>
      </p:sp>
      <p:sp>
        <p:nvSpPr>
          <p:cNvPr id="8" name="ZoneTexte 7"/>
          <p:cNvSpPr txBox="1"/>
          <p:nvPr/>
        </p:nvSpPr>
        <p:spPr>
          <a:xfrm>
            <a:off x="646770" y="215518"/>
            <a:ext cx="10541619" cy="1200329"/>
          </a:xfrm>
          <a:prstGeom prst="rect">
            <a:avLst/>
          </a:prstGeom>
          <a:noFill/>
        </p:spPr>
        <p:txBody>
          <a:bodyPr wrap="square" rtlCol="0">
            <a:spAutoFit/>
          </a:bodyPr>
          <a:lstStyle/>
          <a:p>
            <a:pPr algn="ctr"/>
            <a:r>
              <a:rPr lang="ar-DZ" sz="3600" dirty="0"/>
              <a:t> </a:t>
            </a:r>
            <a:r>
              <a:rPr lang="ar-DZ" sz="3600" dirty="0" smtClean="0"/>
              <a:t> لتقديم المعارف</a:t>
            </a:r>
            <a:r>
              <a:rPr lang="ar-DZ" sz="3600" dirty="0"/>
              <a:t> </a:t>
            </a:r>
            <a:r>
              <a:rPr lang="ar-DZ" sz="3600" dirty="0" err="1" smtClean="0"/>
              <a:t>اوالمعارف</a:t>
            </a:r>
            <a:r>
              <a:rPr lang="ar-DZ" sz="3600" dirty="0" smtClean="0"/>
              <a:t> الإجرائية </a:t>
            </a:r>
            <a:r>
              <a:rPr lang="ar-DZ" sz="3600" u="sng" dirty="0" smtClean="0"/>
              <a:t>في جانبها الوظيفي الممكن </a:t>
            </a:r>
            <a:r>
              <a:rPr lang="ar-DZ" sz="3600" dirty="0" smtClean="0"/>
              <a:t>، توجد إمكانيتين</a:t>
            </a:r>
          </a:p>
        </p:txBody>
      </p:sp>
    </p:spTree>
    <p:extLst>
      <p:ext uri="{BB962C8B-B14F-4D97-AF65-F5344CB8AC3E}">
        <p14:creationId xmlns:p14="http://schemas.microsoft.com/office/powerpoint/2010/main" xmlns="" val="17668057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a:p>
        </p:txBody>
      </p:sp>
      <p:sp>
        <p:nvSpPr>
          <p:cNvPr id="3" name="Espace réservé du contenu 2"/>
          <p:cNvSpPr>
            <a:spLocks noGrp="1"/>
          </p:cNvSpPr>
          <p:nvPr>
            <p:ph idx="1"/>
          </p:nvPr>
        </p:nvSpPr>
        <p:spPr/>
        <p:txBody>
          <a:bodyPr/>
          <a:lstStyle/>
          <a:p>
            <a:pPr marL="0" indent="0">
              <a:buNone/>
            </a:pPr>
            <a:endParaRPr lang="fr-BE" dirty="0" smtClean="0"/>
          </a:p>
          <a:p>
            <a:pPr marL="0" indent="0">
              <a:buNone/>
            </a:pPr>
            <a:endParaRPr lang="fr-BE" dirty="0"/>
          </a:p>
          <a:p>
            <a:pPr marL="0" indent="0" algn="ctr">
              <a:buNone/>
            </a:pPr>
            <a:r>
              <a:rPr lang="fr-BE" sz="4000" b="1" dirty="0" smtClean="0"/>
              <a:t>II) Faire acquérir des </a:t>
            </a:r>
            <a:r>
              <a:rPr lang="fr-BE" sz="4000" b="1" dirty="0" smtClean="0">
                <a:solidFill>
                  <a:srgbClr val="FF0000"/>
                </a:solidFill>
              </a:rPr>
              <a:t>compétences</a:t>
            </a:r>
          </a:p>
          <a:p>
            <a:pPr marL="0" indent="0" algn="ctr">
              <a:buNone/>
            </a:pPr>
            <a:r>
              <a:rPr lang="fr-BE" sz="4000" b="1" dirty="0" smtClean="0"/>
              <a:t>(apprentissage de la « mobilisation »)</a:t>
            </a:r>
            <a:endParaRPr lang="fr-BE" sz="4000" b="1" dirty="0"/>
          </a:p>
        </p:txBody>
      </p:sp>
      <p:sp>
        <p:nvSpPr>
          <p:cNvPr id="4" name="Espace réservé du pied de page 3"/>
          <p:cNvSpPr>
            <a:spLocks noGrp="1"/>
          </p:cNvSpPr>
          <p:nvPr>
            <p:ph type="ftr" sz="quarter" idx="11"/>
          </p:nvPr>
        </p:nvSpPr>
        <p:spPr/>
        <p:txBody>
          <a:bodyPr/>
          <a:lstStyle/>
          <a:p>
            <a:r>
              <a:rPr lang="fr-BE" smtClean="0"/>
              <a:t>Formation à l'apporche par les compétences. B. Rey, S. Kahn, S. Van Lint. ULB UNICEF</a:t>
            </a:r>
            <a:endParaRPr lang="fr-BE"/>
          </a:p>
        </p:txBody>
      </p:sp>
    </p:spTree>
    <p:extLst>
      <p:ext uri="{BB962C8B-B14F-4D97-AF65-F5344CB8AC3E}">
        <p14:creationId xmlns:p14="http://schemas.microsoft.com/office/powerpoint/2010/main" xmlns="" val="2005316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BE" dirty="0" smtClean="0"/>
              <a:t>Formation à l'</a:t>
            </a:r>
            <a:r>
              <a:rPr lang="fr-BE" dirty="0" err="1" smtClean="0"/>
              <a:t>apporche</a:t>
            </a:r>
            <a:r>
              <a:rPr lang="fr-BE" dirty="0" smtClean="0"/>
              <a:t> par les compétences. B. Rey, S. Kahn, S. Van Lint. ULB UNICEF</a:t>
            </a:r>
            <a:endParaRPr lang="fr-BE" dirty="0"/>
          </a:p>
        </p:txBody>
      </p:sp>
      <p:sp>
        <p:nvSpPr>
          <p:cNvPr id="3" name="ZoneTexte 2"/>
          <p:cNvSpPr txBox="1"/>
          <p:nvPr/>
        </p:nvSpPr>
        <p:spPr>
          <a:xfrm>
            <a:off x="1725770" y="309093"/>
            <a:ext cx="8847786" cy="172354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fr-FR" sz="4400" dirty="0" smtClean="0">
                <a:latin typeface="Times New Roman" pitchFamily="18" charset="0"/>
                <a:cs typeface="Times New Roman" pitchFamily="18" charset="0"/>
              </a:rPr>
              <a:t>How to prepare/ make/ </a:t>
            </a:r>
            <a:r>
              <a:rPr lang="fr-FR" sz="4400" dirty="0" err="1" smtClean="0">
                <a:latin typeface="Times New Roman" pitchFamily="18" charset="0"/>
                <a:cs typeface="Times New Roman" pitchFamily="18" charset="0"/>
              </a:rPr>
              <a:t>build</a:t>
            </a:r>
            <a:r>
              <a:rPr lang="fr-FR" sz="4400" dirty="0" smtClean="0">
                <a:latin typeface="Times New Roman" pitchFamily="18" charset="0"/>
                <a:cs typeface="Times New Roman" pitchFamily="18" charset="0"/>
              </a:rPr>
              <a:t> a Lesson according to CBA</a:t>
            </a:r>
          </a:p>
          <a:p>
            <a:pPr algn="ctr"/>
            <a:endParaRPr lang="fr-FR" dirty="0"/>
          </a:p>
        </p:txBody>
      </p:sp>
      <p:sp>
        <p:nvSpPr>
          <p:cNvPr id="6" name="ZoneTexte 5"/>
          <p:cNvSpPr txBox="1"/>
          <p:nvPr/>
        </p:nvSpPr>
        <p:spPr>
          <a:xfrm>
            <a:off x="1996224" y="2550018"/>
            <a:ext cx="8358389" cy="120032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fr-FR" sz="3600" dirty="0" smtClean="0">
                <a:latin typeface="Times New Roman" pitchFamily="18" charset="0"/>
                <a:cs typeface="Times New Roman" pitchFamily="18" charset="0"/>
              </a:rPr>
              <a:t>CBA Formation</a:t>
            </a:r>
          </a:p>
          <a:p>
            <a:pPr algn="ctr"/>
            <a:r>
              <a:rPr lang="fr-FR" sz="3600" dirty="0" smtClean="0">
                <a:latin typeface="Times New Roman" pitchFamily="18" charset="0"/>
                <a:cs typeface="Times New Roman" pitchFamily="18" charset="0"/>
              </a:rPr>
              <a:t>Ministry of National </a:t>
            </a:r>
            <a:r>
              <a:rPr lang="fr-FR" sz="2800" dirty="0" smtClean="0">
                <a:latin typeface="Times New Roman" pitchFamily="18" charset="0"/>
                <a:cs typeface="Times New Roman" pitchFamily="18" charset="0"/>
              </a:rPr>
              <a:t>Education</a:t>
            </a:r>
            <a:endParaRPr lang="fr-FR" sz="3600" dirty="0">
              <a:latin typeface="Times New Roman" pitchFamily="18" charset="0"/>
              <a:cs typeface="Times New Roman" pitchFamily="18" charset="0"/>
            </a:endParaRPr>
          </a:p>
        </p:txBody>
      </p:sp>
      <p:sp>
        <p:nvSpPr>
          <p:cNvPr id="8" name="ZoneTexte 7"/>
          <p:cNvSpPr txBox="1"/>
          <p:nvPr/>
        </p:nvSpPr>
        <p:spPr>
          <a:xfrm>
            <a:off x="2266682" y="4468970"/>
            <a:ext cx="7688687" cy="1107996"/>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fr-FR" sz="2400" dirty="0" smtClean="0">
                <a:latin typeface="Times New Roman" pitchFamily="18" charset="0"/>
                <a:cs typeface="Times New Roman" pitchFamily="18" charset="0"/>
              </a:rPr>
              <a:t>Bernard Rey, Sabine Kahn, Sylvie Van Lint</a:t>
            </a:r>
          </a:p>
          <a:p>
            <a:pPr algn="ctr"/>
            <a:r>
              <a:rPr lang="fr-FR" sz="2400" dirty="0" smtClean="0">
                <a:latin typeface="Times New Roman" pitchFamily="18" charset="0"/>
                <a:cs typeface="Times New Roman" pitchFamily="18" charset="0"/>
              </a:rPr>
              <a:t>Free University of Brussels, UNICEF</a:t>
            </a:r>
          </a:p>
          <a:p>
            <a:pPr algn="ctr"/>
            <a:endParaRPr lang="fr-FR" dirty="0">
              <a:latin typeface="Times New Roman" pitchFamily="18" charset="0"/>
              <a:cs typeface="Times New Roman" pitchFamily="18" charset="0"/>
            </a:endParaRPr>
          </a:p>
        </p:txBody>
      </p:sp>
      <p:sp>
        <p:nvSpPr>
          <p:cNvPr id="7" name="ZoneTexte 6"/>
          <p:cNvSpPr txBox="1"/>
          <p:nvPr/>
        </p:nvSpPr>
        <p:spPr>
          <a:xfrm>
            <a:off x="2653048" y="5937161"/>
            <a:ext cx="6735651" cy="369332"/>
          </a:xfrm>
          <a:prstGeom prst="rect">
            <a:avLst/>
          </a:prstGeom>
          <a:noFill/>
        </p:spPr>
        <p:txBody>
          <a:bodyPr wrap="square" rtlCol="0">
            <a:spAutoFit/>
          </a:bodyPr>
          <a:lstStyle/>
          <a:p>
            <a:pPr algn="ctr"/>
            <a:r>
              <a:rPr lang="fr-FR" b="1" dirty="0" smtClean="0"/>
              <a:t>Translaterd by: Smail Miloudi ,IEM Biskra</a:t>
            </a:r>
            <a:r>
              <a:rPr lang="fr-FR" dirty="0" smtClean="0"/>
              <a:t>.</a:t>
            </a:r>
            <a:endParaRPr lang="fr-FR" dirty="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0560" y="4430332"/>
            <a:ext cx="10911840" cy="1094705"/>
          </a:xfrm>
        </p:spPr>
        <p:txBody>
          <a:bodyPr/>
          <a:lstStyle/>
          <a:p>
            <a:pPr algn="ctr"/>
            <a:r>
              <a:rPr lang="fr-FR" dirty="0" smtClean="0">
                <a:latin typeface="Times New Roman" pitchFamily="18" charset="0"/>
                <a:cs typeface="Times New Roman" pitchFamily="18" charset="0"/>
              </a:rPr>
              <a:t>Acquire </a:t>
            </a:r>
            <a:r>
              <a:rPr lang="fr-FR" dirty="0" smtClean="0">
                <a:solidFill>
                  <a:srgbClr val="C00000"/>
                </a:solidFill>
                <a:latin typeface="Times New Roman" pitchFamily="18" charset="0"/>
                <a:cs typeface="Times New Roman" pitchFamily="18" charset="0"/>
              </a:rPr>
              <a:t>competences</a:t>
            </a:r>
            <a:endParaRPr lang="fr-FR" dirty="0">
              <a:solidFill>
                <a:srgbClr val="C0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851079" y="785612"/>
            <a:ext cx="10515600" cy="4507606"/>
          </a:xfrm>
        </p:spPr>
        <p:txBody>
          <a:bodyPr>
            <a:normAutofit/>
          </a:bodyPr>
          <a:lstStyle/>
          <a:p>
            <a:pPr algn="ctr"/>
            <a:r>
              <a:rPr lang="fr-FR" sz="3600" dirty="0" smtClean="0">
                <a:latin typeface="Times New Roman" pitchFamily="18" charset="0"/>
                <a:cs typeface="Times New Roman" pitchFamily="18" charset="0"/>
              </a:rPr>
              <a:t>II/ Acquire competences </a:t>
            </a:r>
          </a:p>
          <a:p>
            <a:pPr algn="ctr">
              <a:buNone/>
            </a:pPr>
            <a:r>
              <a:rPr lang="fr-FR" sz="3600" dirty="0" smtClean="0">
                <a:latin typeface="Times New Roman" pitchFamily="18" charset="0"/>
                <a:cs typeface="Times New Roman" pitchFamily="18" charset="0"/>
              </a:rPr>
              <a:t>(Learning the " mobilisation ") </a:t>
            </a:r>
          </a:p>
          <a:p>
            <a:pPr algn="ctr">
              <a:buFont typeface="Arial" charset="0"/>
              <a:buChar char="•"/>
            </a:pPr>
            <a:r>
              <a:rPr lang="fr-FR" sz="3600" dirty="0" smtClean="0">
                <a:latin typeface="Times New Roman" pitchFamily="18" charset="0"/>
                <a:cs typeface="Times New Roman" pitchFamily="18" charset="0"/>
              </a:rPr>
              <a:t>The </a:t>
            </a:r>
            <a:r>
              <a:rPr lang="fr-FR" sz="3600" b="1" dirty="0" smtClean="0">
                <a:latin typeface="Times New Roman" pitchFamily="18" charset="0"/>
                <a:cs typeface="Times New Roman" pitchFamily="18" charset="0"/>
              </a:rPr>
              <a:t>accumulation</a:t>
            </a:r>
            <a:r>
              <a:rPr lang="fr-FR" sz="3600" dirty="0" smtClean="0">
                <a:latin typeface="Times New Roman" pitchFamily="18" charset="0"/>
                <a:cs typeface="Times New Roman" pitchFamily="18" charset="0"/>
              </a:rPr>
              <a:t> of knowledge and procedures is </a:t>
            </a:r>
            <a:r>
              <a:rPr lang="fr-FR" sz="3600" b="1" dirty="0" smtClean="0">
                <a:latin typeface="Times New Roman" pitchFamily="18" charset="0"/>
                <a:cs typeface="Times New Roman" pitchFamily="18" charset="0"/>
              </a:rPr>
              <a:t>not sufficient.</a:t>
            </a:r>
          </a:p>
          <a:p>
            <a:pPr algn="ctr">
              <a:buFont typeface="Arial" charset="0"/>
              <a:buChar char="•"/>
            </a:pPr>
            <a:r>
              <a:rPr lang="fr-FR" sz="3600" dirty="0" smtClean="0">
                <a:latin typeface="Times New Roman" pitchFamily="18" charset="0"/>
                <a:cs typeface="Times New Roman" pitchFamily="18" charset="0"/>
              </a:rPr>
              <a:t>→ </a:t>
            </a:r>
            <a:r>
              <a:rPr lang="fr-FR" sz="3600" b="1" dirty="0" smtClean="0">
                <a:latin typeface="Times New Roman" pitchFamily="18" charset="0"/>
                <a:cs typeface="Times New Roman" pitchFamily="18" charset="0"/>
              </a:rPr>
              <a:t>Consequences on the support device and remediation </a:t>
            </a:r>
          </a:p>
          <a:p>
            <a:pPr algn="ctr">
              <a:buNone/>
            </a:pPr>
            <a:endParaRPr lang="fr-FR" sz="3600" dirty="0"/>
          </a:p>
        </p:txBody>
      </p:sp>
      <p:sp>
        <p:nvSpPr>
          <p:cNvPr id="4" name="Espace réservé du pied de page 3"/>
          <p:cNvSpPr>
            <a:spLocks noGrp="1"/>
          </p:cNvSpPr>
          <p:nvPr>
            <p:ph type="ftr" sz="quarter" idx="11"/>
          </p:nvPr>
        </p:nvSpPr>
        <p:spPr/>
        <p:txBody>
          <a:bodyPr/>
          <a:lstStyle/>
          <a:p>
            <a:r>
              <a:rPr lang="fr-BE" smtClean="0"/>
              <a:t>Formation à l'apporche par les compétences. B. Rey, S. Kahn, S. Van Lint. ULB UNICEF</a:t>
            </a:r>
            <a:endParaRPr lang="fr-BE"/>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2757267" y="6356350"/>
            <a:ext cx="6704428" cy="365125"/>
          </a:xfrm>
        </p:spPr>
        <p:txBody>
          <a:bodyPr/>
          <a:lstStyle/>
          <a:p>
            <a:r>
              <a:rPr lang="fr-FR" dirty="0" smtClean="0"/>
              <a:t>TRADUCTION : KOURI BRAHIM  INSPECTEUR  DES SCIENCES PHYSIQUES </a:t>
            </a:r>
            <a:endParaRPr lang="fr-BE" dirty="0"/>
          </a:p>
          <a:p>
            <a:r>
              <a:rPr lang="fr-BE" dirty="0" smtClean="0"/>
              <a:t>MOSTAGANEM – ALGERIE </a:t>
            </a:r>
            <a:endParaRPr lang="fr-FR" dirty="0" smtClean="0"/>
          </a:p>
        </p:txBody>
      </p:sp>
      <p:sp>
        <p:nvSpPr>
          <p:cNvPr id="4" name="ZoneTexte 3"/>
          <p:cNvSpPr txBox="1"/>
          <p:nvPr/>
        </p:nvSpPr>
        <p:spPr>
          <a:xfrm>
            <a:off x="2968282" y="2030248"/>
            <a:ext cx="6893169" cy="1569660"/>
          </a:xfrm>
          <a:prstGeom prst="rect">
            <a:avLst/>
          </a:prstGeom>
          <a:noFill/>
        </p:spPr>
        <p:txBody>
          <a:bodyPr wrap="square" rtlCol="0">
            <a:spAutoFit/>
          </a:bodyPr>
          <a:lstStyle/>
          <a:p>
            <a:pPr algn="ctr"/>
            <a:r>
              <a:rPr lang="ar-DZ" sz="4400" dirty="0"/>
              <a:t> </a:t>
            </a:r>
            <a:r>
              <a:rPr lang="ar-DZ" sz="4800" dirty="0"/>
              <a:t>Ӏ</a:t>
            </a:r>
            <a:r>
              <a:rPr lang="ar-DZ" sz="4800" dirty="0" smtClean="0"/>
              <a:t>Ӏ) العمل على إكساب </a:t>
            </a:r>
            <a:r>
              <a:rPr lang="ar-DZ" sz="4800" dirty="0" smtClean="0">
                <a:solidFill>
                  <a:srgbClr val="FF0000"/>
                </a:solidFill>
              </a:rPr>
              <a:t>كفاءات </a:t>
            </a:r>
          </a:p>
          <a:p>
            <a:pPr algn="ctr"/>
            <a:r>
              <a:rPr lang="ar-DZ" sz="4800" dirty="0" smtClean="0"/>
              <a:t>(تعلم &lt;&lt;التجنيد&gt;&gt;)</a:t>
            </a:r>
          </a:p>
        </p:txBody>
      </p:sp>
    </p:spTree>
    <p:extLst>
      <p:ext uri="{BB962C8B-B14F-4D97-AF65-F5344CB8AC3E}">
        <p14:creationId xmlns:p14="http://schemas.microsoft.com/office/powerpoint/2010/main" xmlns="" val="37085404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600550"/>
          </a:xfrm>
        </p:spPr>
        <p:txBody>
          <a:bodyPr>
            <a:normAutofit fontScale="90000"/>
          </a:bodyPr>
          <a:lstStyle/>
          <a:p>
            <a:pPr algn="ctr"/>
            <a:r>
              <a:rPr lang="fr-BE" b="1" dirty="0" smtClean="0"/>
              <a:t>Faire acquérir des compétences</a:t>
            </a:r>
            <a:endParaRPr lang="fr-BE" b="1" dirty="0"/>
          </a:p>
        </p:txBody>
      </p:sp>
      <p:sp>
        <p:nvSpPr>
          <p:cNvPr id="3" name="Espace réservé du contenu 2"/>
          <p:cNvSpPr>
            <a:spLocks noGrp="1"/>
          </p:cNvSpPr>
          <p:nvPr>
            <p:ph idx="1"/>
          </p:nvPr>
        </p:nvSpPr>
        <p:spPr>
          <a:xfrm>
            <a:off x="838200" y="1177141"/>
            <a:ext cx="10515600" cy="4558307"/>
          </a:xfrm>
        </p:spPr>
        <p:txBody>
          <a:bodyPr>
            <a:normAutofit lnSpcReduction="10000"/>
          </a:bodyPr>
          <a:lstStyle/>
          <a:p>
            <a:endParaRPr lang="fr-BE" sz="3200" b="1" dirty="0" smtClean="0"/>
          </a:p>
          <a:p>
            <a:endParaRPr lang="fr-BE" sz="3200" b="1" dirty="0"/>
          </a:p>
          <a:p>
            <a:r>
              <a:rPr lang="fr-BE" sz="3200" b="1" dirty="0" smtClean="0"/>
              <a:t>L’accumulation de connaissances et de procédures ne suffit pas.</a:t>
            </a:r>
          </a:p>
          <a:p>
            <a:pPr marL="0" indent="0">
              <a:buNone/>
            </a:pPr>
            <a:endParaRPr lang="fr-BE" sz="3200" b="1" dirty="0" smtClean="0"/>
          </a:p>
          <a:p>
            <a:pPr marL="0" indent="0">
              <a:buNone/>
            </a:pPr>
            <a:endParaRPr lang="fr-BE" sz="3200" b="1" dirty="0"/>
          </a:p>
          <a:p>
            <a:pPr lvl="2">
              <a:buFont typeface="Wingdings" panose="05000000000000000000" pitchFamily="2" charset="2"/>
              <a:buChar char="à"/>
            </a:pPr>
            <a:r>
              <a:rPr lang="fr-BE" sz="2800" b="1" dirty="0" smtClean="0">
                <a:sym typeface="Wingdings" panose="05000000000000000000" pitchFamily="2" charset="2"/>
              </a:rPr>
              <a:t> Conséquences sur les dispositifs de soutien et de remédiation.</a:t>
            </a:r>
          </a:p>
          <a:p>
            <a:pPr marL="914400" lvl="2" indent="0">
              <a:buNone/>
            </a:pPr>
            <a:r>
              <a:rPr lang="fr-BE" sz="2800" b="1" dirty="0" smtClean="0">
                <a:sym typeface="Wingdings" panose="05000000000000000000" pitchFamily="2" charset="2"/>
              </a:rPr>
              <a:t> </a:t>
            </a:r>
          </a:p>
          <a:p>
            <a:pPr marL="914400" lvl="2" indent="0">
              <a:buNone/>
            </a:pPr>
            <a:endParaRPr lang="fr-BE" sz="2800" b="1" dirty="0"/>
          </a:p>
        </p:txBody>
      </p:sp>
      <p:sp>
        <p:nvSpPr>
          <p:cNvPr id="4" name="Espace réservé du pied de page 3"/>
          <p:cNvSpPr>
            <a:spLocks noGrp="1"/>
          </p:cNvSpPr>
          <p:nvPr>
            <p:ph type="ftr" sz="quarter" idx="11"/>
          </p:nvPr>
        </p:nvSpPr>
        <p:spPr/>
        <p:txBody>
          <a:bodyPr/>
          <a:lstStyle/>
          <a:p>
            <a:r>
              <a:rPr lang="fr-BE" smtClean="0"/>
              <a:t>Formation à l'apporche par les compétences. B. Rey, S. Kahn, S. Van Lint. ULB UNICEF</a:t>
            </a:r>
            <a:endParaRPr lang="fr-BE"/>
          </a:p>
        </p:txBody>
      </p:sp>
    </p:spTree>
    <p:extLst>
      <p:ext uri="{BB962C8B-B14F-4D97-AF65-F5344CB8AC3E}">
        <p14:creationId xmlns:p14="http://schemas.microsoft.com/office/powerpoint/2010/main" xmlns="" val="25694786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2757267" y="6356350"/>
            <a:ext cx="6704428" cy="365125"/>
          </a:xfrm>
        </p:spPr>
        <p:txBody>
          <a:bodyPr/>
          <a:lstStyle/>
          <a:p>
            <a:r>
              <a:rPr lang="fr-FR" dirty="0" smtClean="0"/>
              <a:t>TRADUCTION : KOURI BRAHIM  INSPECTEUR  DES SCIENCES PHYSIQUES </a:t>
            </a:r>
            <a:endParaRPr lang="fr-BE" dirty="0"/>
          </a:p>
          <a:p>
            <a:r>
              <a:rPr lang="fr-BE" dirty="0" smtClean="0"/>
              <a:t>MOSTAGANEM – ALGERIE </a:t>
            </a:r>
            <a:endParaRPr lang="fr-FR" dirty="0" smtClean="0"/>
          </a:p>
        </p:txBody>
      </p:sp>
      <p:sp>
        <p:nvSpPr>
          <p:cNvPr id="4" name="ZoneTexte 3"/>
          <p:cNvSpPr txBox="1"/>
          <p:nvPr/>
        </p:nvSpPr>
        <p:spPr>
          <a:xfrm>
            <a:off x="2062976" y="246058"/>
            <a:ext cx="7798475" cy="1015663"/>
          </a:xfrm>
          <a:prstGeom prst="rect">
            <a:avLst/>
          </a:prstGeom>
          <a:noFill/>
        </p:spPr>
        <p:txBody>
          <a:bodyPr wrap="square" rtlCol="0">
            <a:spAutoFit/>
          </a:bodyPr>
          <a:lstStyle/>
          <a:p>
            <a:pPr algn="ctr"/>
            <a:r>
              <a:rPr lang="ar-DZ" sz="6000" dirty="0"/>
              <a:t> </a:t>
            </a:r>
            <a:r>
              <a:rPr lang="ar-DZ" sz="6000" dirty="0" smtClean="0"/>
              <a:t> العمل على إكساب </a:t>
            </a:r>
            <a:r>
              <a:rPr lang="ar-DZ" sz="6000" dirty="0" smtClean="0">
                <a:solidFill>
                  <a:srgbClr val="FF0000"/>
                </a:solidFill>
              </a:rPr>
              <a:t>كفاءات </a:t>
            </a:r>
          </a:p>
        </p:txBody>
      </p:sp>
      <p:sp>
        <p:nvSpPr>
          <p:cNvPr id="5" name="ZoneTexte 4"/>
          <p:cNvSpPr txBox="1"/>
          <p:nvPr/>
        </p:nvSpPr>
        <p:spPr>
          <a:xfrm>
            <a:off x="457199" y="2327618"/>
            <a:ext cx="11296185" cy="769441"/>
          </a:xfrm>
          <a:prstGeom prst="rect">
            <a:avLst/>
          </a:prstGeom>
          <a:noFill/>
        </p:spPr>
        <p:txBody>
          <a:bodyPr wrap="square" rtlCol="0">
            <a:spAutoFit/>
          </a:bodyPr>
          <a:lstStyle/>
          <a:p>
            <a:pPr marL="571500" indent="-571500" algn="ctr" rtl="1">
              <a:buFont typeface="Arial" panose="020B0604020202020204" pitchFamily="34" charset="0"/>
              <a:buChar char="•"/>
            </a:pPr>
            <a:r>
              <a:rPr lang="ar-DZ" sz="4400" dirty="0" smtClean="0"/>
              <a:t>تراكم المعارف والمعارف الإجرائية لا يكفي </a:t>
            </a:r>
            <a:r>
              <a:rPr lang="fr-FR" sz="4400" dirty="0" smtClean="0"/>
              <a:t>            </a:t>
            </a:r>
            <a:r>
              <a:rPr lang="ar-DZ" sz="4400" dirty="0" smtClean="0">
                <a:solidFill>
                  <a:srgbClr val="FF0000"/>
                </a:solidFill>
              </a:rPr>
              <a:t> </a:t>
            </a:r>
          </a:p>
        </p:txBody>
      </p:sp>
      <p:sp>
        <p:nvSpPr>
          <p:cNvPr id="6" name="ZoneTexte 5"/>
          <p:cNvSpPr txBox="1"/>
          <p:nvPr/>
        </p:nvSpPr>
        <p:spPr>
          <a:xfrm>
            <a:off x="553846" y="3957263"/>
            <a:ext cx="11296185" cy="769441"/>
          </a:xfrm>
          <a:prstGeom prst="rect">
            <a:avLst/>
          </a:prstGeom>
          <a:noFill/>
        </p:spPr>
        <p:txBody>
          <a:bodyPr wrap="square" rtlCol="0">
            <a:spAutoFit/>
          </a:bodyPr>
          <a:lstStyle/>
          <a:p>
            <a:pPr algn="ctr"/>
            <a:r>
              <a:rPr lang="ar-DZ" sz="4400" dirty="0" err="1" smtClean="0"/>
              <a:t>إنعكاس</a:t>
            </a:r>
            <a:r>
              <a:rPr lang="ar-DZ" sz="4400" dirty="0" smtClean="0"/>
              <a:t>  ذلك على جهاز الدعم والمعالجة   </a:t>
            </a:r>
            <a:r>
              <a:rPr lang="ar-DZ" sz="4400" dirty="0" smtClean="0">
                <a:solidFill>
                  <a:srgbClr val="FF0000"/>
                </a:solidFill>
              </a:rPr>
              <a:t> </a:t>
            </a:r>
          </a:p>
        </p:txBody>
      </p:sp>
      <p:cxnSp>
        <p:nvCxnSpPr>
          <p:cNvPr id="7" name="Connecteur droit avec flèche 6"/>
          <p:cNvCxnSpPr/>
          <p:nvPr/>
        </p:nvCxnSpPr>
        <p:spPr>
          <a:xfrm flipH="1" flipV="1">
            <a:off x="10549054" y="4360127"/>
            <a:ext cx="535259" cy="11152"/>
          </a:xfrm>
          <a:prstGeom prst="straightConnector1">
            <a:avLst/>
          </a:prstGeom>
          <a:ln w="571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3527002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mtClean="0"/>
              <a:t>Faire acquérir des compétences</a:t>
            </a:r>
            <a:endParaRPr lang="fr-BE" dirty="0"/>
          </a:p>
        </p:txBody>
      </p:sp>
      <p:sp>
        <p:nvSpPr>
          <p:cNvPr id="3" name="Espace réservé du contenu 2"/>
          <p:cNvSpPr>
            <a:spLocks noGrp="1"/>
          </p:cNvSpPr>
          <p:nvPr>
            <p:ph idx="1"/>
          </p:nvPr>
        </p:nvSpPr>
        <p:spPr/>
        <p:txBody>
          <a:bodyPr>
            <a:normAutofit lnSpcReduction="10000"/>
          </a:bodyPr>
          <a:lstStyle/>
          <a:p>
            <a:r>
              <a:rPr lang="fr-BE" dirty="0" smtClean="0"/>
              <a:t>L’intérêt de la notion de « famille de situations » ou de « famille de tâches ».</a:t>
            </a:r>
          </a:p>
          <a:p>
            <a:endParaRPr lang="fr-BE" dirty="0" smtClean="0"/>
          </a:p>
          <a:p>
            <a:r>
              <a:rPr lang="fr-BE" dirty="0" smtClean="0"/>
              <a:t>Les limites de cette notion : il ne suffit pas que l’élève connaisse une famille de situations. Il faut en plus qu’il soit capable de repérer qu’une situation nouvelle appartient à cette famille.</a:t>
            </a:r>
          </a:p>
          <a:p>
            <a:endParaRPr lang="fr-BE" dirty="0" smtClean="0"/>
          </a:p>
          <a:p>
            <a:r>
              <a:rPr lang="fr-BE" dirty="0" smtClean="0"/>
              <a:t>Pour cela il faut qu’il interprète la situation d’une certaine manière.</a:t>
            </a:r>
            <a:endParaRPr lang="fr-BE" dirty="0"/>
          </a:p>
        </p:txBody>
      </p:sp>
      <p:sp>
        <p:nvSpPr>
          <p:cNvPr id="4" name="Espace réservé du pied de page 3"/>
          <p:cNvSpPr>
            <a:spLocks noGrp="1"/>
          </p:cNvSpPr>
          <p:nvPr>
            <p:ph type="ftr" sz="quarter" idx="11"/>
          </p:nvPr>
        </p:nvSpPr>
        <p:spPr/>
        <p:txBody>
          <a:bodyPr/>
          <a:lstStyle/>
          <a:p>
            <a:r>
              <a:rPr lang="fr-BE" smtClean="0"/>
              <a:t>Formation à l'apporche par les compétences. B. Rey, S. Kahn, S. Van Lint. ULB UNICEF</a:t>
            </a:r>
            <a:endParaRPr lang="fr-BE"/>
          </a:p>
        </p:txBody>
      </p:sp>
    </p:spTree>
    <p:extLst>
      <p:ext uri="{BB962C8B-B14F-4D97-AF65-F5344CB8AC3E}">
        <p14:creationId xmlns:p14="http://schemas.microsoft.com/office/powerpoint/2010/main" xmlns="" val="14839227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BE" smtClean="0"/>
              <a:t>Formation à l'apporche par les compétences. B. Rey, S. Kahn, S. Van Lint. ULB UNICEF</a:t>
            </a:r>
            <a:endParaRPr lang="fr-BE"/>
          </a:p>
        </p:txBody>
      </p:sp>
      <p:sp>
        <p:nvSpPr>
          <p:cNvPr id="3" name="ZoneTexte 2"/>
          <p:cNvSpPr txBox="1"/>
          <p:nvPr/>
        </p:nvSpPr>
        <p:spPr>
          <a:xfrm>
            <a:off x="1133341" y="515155"/>
            <a:ext cx="8744755" cy="5909310"/>
          </a:xfrm>
          <a:prstGeom prst="rect">
            <a:avLst/>
          </a:prstGeom>
          <a:noFill/>
        </p:spPr>
        <p:txBody>
          <a:bodyPr wrap="square" rtlCol="0">
            <a:spAutoFit/>
          </a:bodyPr>
          <a:lstStyle/>
          <a:p>
            <a:pPr algn="ctr"/>
            <a:r>
              <a:rPr lang="fr-FR" sz="3600" dirty="0" smtClean="0">
                <a:latin typeface="Times New Roman" pitchFamily="18" charset="0"/>
                <a:cs typeface="Times New Roman" pitchFamily="18" charset="0"/>
              </a:rPr>
              <a:t>*The Importance of the notion of the «  family of situations »  or «  family of tasks ».</a:t>
            </a:r>
          </a:p>
          <a:p>
            <a:pPr algn="ctr"/>
            <a:endParaRPr lang="fr-FR" sz="3600" dirty="0" smtClean="0">
              <a:latin typeface="Times New Roman" pitchFamily="18" charset="0"/>
              <a:cs typeface="Times New Roman" pitchFamily="18" charset="0"/>
            </a:endParaRPr>
          </a:p>
          <a:p>
            <a:pPr algn="ctr">
              <a:buFont typeface="Arial" charset="0"/>
              <a:buChar char="•"/>
            </a:pPr>
            <a:r>
              <a:rPr lang="fr-FR" sz="3600" dirty="0" smtClean="0">
                <a:latin typeface="Times New Roman" pitchFamily="18" charset="0"/>
                <a:cs typeface="Times New Roman" pitchFamily="18" charset="0"/>
              </a:rPr>
              <a:t>The limits of this notion: the pupil shouldn’t only know the family of situation. But he/</a:t>
            </a:r>
            <a:r>
              <a:rPr lang="fr-FR" sz="3600" dirty="0" err="1" smtClean="0">
                <a:latin typeface="Times New Roman" pitchFamily="18" charset="0"/>
                <a:cs typeface="Times New Roman" pitchFamily="18" charset="0"/>
              </a:rPr>
              <a:t>she</a:t>
            </a:r>
            <a:r>
              <a:rPr lang="fr-FR" sz="3600" dirty="0" smtClean="0">
                <a:latin typeface="Times New Roman" pitchFamily="18" charset="0"/>
                <a:cs typeface="Times New Roman" pitchFamily="18" charset="0"/>
              </a:rPr>
              <a:t> must also be able to  recognise  that a situation belongs to a family.</a:t>
            </a:r>
          </a:p>
          <a:p>
            <a:pPr algn="ctr">
              <a:buFont typeface="Arial" charset="0"/>
              <a:buChar char="•"/>
            </a:pPr>
            <a:endParaRPr lang="fr-FR" sz="3600" dirty="0" smtClean="0">
              <a:latin typeface="Times New Roman" pitchFamily="18" charset="0"/>
              <a:cs typeface="Times New Roman" pitchFamily="18" charset="0"/>
            </a:endParaRPr>
          </a:p>
          <a:p>
            <a:pPr algn="ctr">
              <a:buFont typeface="Arial" charset="0"/>
              <a:buChar char="•"/>
            </a:pPr>
            <a:r>
              <a:rPr lang="fr-FR" sz="3600" dirty="0" smtClean="0">
                <a:latin typeface="Times New Roman" pitchFamily="18" charset="0"/>
                <a:cs typeface="Times New Roman" pitchFamily="18" charset="0"/>
              </a:rPr>
              <a:t>To do so he /she has to interpret the situation in such a way.</a:t>
            </a:r>
          </a:p>
          <a:p>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2757267" y="6356350"/>
            <a:ext cx="6704428" cy="365125"/>
          </a:xfrm>
        </p:spPr>
        <p:txBody>
          <a:bodyPr/>
          <a:lstStyle/>
          <a:p>
            <a:r>
              <a:rPr lang="fr-FR" dirty="0" smtClean="0"/>
              <a:t>TRADUCTION : KOURI BRAHIM  INSPECTEUR  DES SCIENCES PHYSIQUES </a:t>
            </a:r>
            <a:endParaRPr lang="fr-BE" dirty="0"/>
          </a:p>
          <a:p>
            <a:r>
              <a:rPr lang="fr-BE" dirty="0" smtClean="0"/>
              <a:t>MOSTAGANEM – ALGERIE </a:t>
            </a:r>
            <a:endParaRPr lang="fr-FR" dirty="0" smtClean="0"/>
          </a:p>
        </p:txBody>
      </p:sp>
      <p:sp>
        <p:nvSpPr>
          <p:cNvPr id="4" name="ZoneTexte 3"/>
          <p:cNvSpPr txBox="1"/>
          <p:nvPr/>
        </p:nvSpPr>
        <p:spPr>
          <a:xfrm>
            <a:off x="2408664" y="246058"/>
            <a:ext cx="7452788" cy="1015663"/>
          </a:xfrm>
          <a:prstGeom prst="rect">
            <a:avLst/>
          </a:prstGeom>
          <a:noFill/>
        </p:spPr>
        <p:txBody>
          <a:bodyPr wrap="square" rtlCol="0">
            <a:spAutoFit/>
          </a:bodyPr>
          <a:lstStyle/>
          <a:p>
            <a:pPr algn="ctr"/>
            <a:r>
              <a:rPr lang="ar-DZ" sz="6000" dirty="0"/>
              <a:t> </a:t>
            </a:r>
            <a:r>
              <a:rPr lang="ar-DZ" sz="6000" dirty="0" smtClean="0"/>
              <a:t> العمل على إكساب </a:t>
            </a:r>
            <a:r>
              <a:rPr lang="ar-DZ" sz="6000" dirty="0" smtClean="0">
                <a:solidFill>
                  <a:srgbClr val="FF0000"/>
                </a:solidFill>
              </a:rPr>
              <a:t>كفاءات </a:t>
            </a:r>
          </a:p>
        </p:txBody>
      </p:sp>
      <p:sp>
        <p:nvSpPr>
          <p:cNvPr id="5" name="ZoneTexte 4"/>
          <p:cNvSpPr txBox="1"/>
          <p:nvPr/>
        </p:nvSpPr>
        <p:spPr>
          <a:xfrm>
            <a:off x="580768" y="1759480"/>
            <a:ext cx="10589732" cy="707886"/>
          </a:xfrm>
          <a:prstGeom prst="rect">
            <a:avLst/>
          </a:prstGeom>
          <a:noFill/>
        </p:spPr>
        <p:txBody>
          <a:bodyPr wrap="square" rtlCol="0">
            <a:spAutoFit/>
          </a:bodyPr>
          <a:lstStyle/>
          <a:p>
            <a:pPr marL="571500" indent="-571500" algn="r" rtl="1">
              <a:buFont typeface="Arial" panose="020B0604020202020204" pitchFamily="34" charset="0"/>
              <a:buChar char="•"/>
            </a:pPr>
            <a:r>
              <a:rPr lang="ar-DZ" sz="4000" dirty="0" smtClean="0"/>
              <a:t>أهمية مفهوم   عائلة</a:t>
            </a:r>
            <a:r>
              <a:rPr lang="ar-SA" sz="4000" dirty="0" smtClean="0"/>
              <a:t> </a:t>
            </a:r>
            <a:r>
              <a:rPr lang="fr-BE" sz="4000" b="1" dirty="0" smtClean="0"/>
              <a:t>»</a:t>
            </a:r>
            <a:r>
              <a:rPr lang="ar-DZ" sz="4000" dirty="0" smtClean="0"/>
              <a:t>الوضعيات</a:t>
            </a:r>
            <a:r>
              <a:rPr lang="fr-BE" sz="4000" b="1" dirty="0" smtClean="0"/>
              <a:t> «</a:t>
            </a:r>
            <a:r>
              <a:rPr lang="ar-DZ" sz="4000" dirty="0" smtClean="0"/>
              <a:t>  </a:t>
            </a:r>
            <a:r>
              <a:rPr lang="ar-SA" sz="4000" dirty="0" smtClean="0"/>
              <a:t>أ</a:t>
            </a:r>
            <a:r>
              <a:rPr lang="ar-DZ" sz="4000" dirty="0" smtClean="0"/>
              <a:t>و </a:t>
            </a:r>
            <a:r>
              <a:rPr lang="ar-DZ" sz="4000" dirty="0" smtClean="0">
                <a:solidFill>
                  <a:srgbClr val="FF0000"/>
                </a:solidFill>
              </a:rPr>
              <a:t> </a:t>
            </a:r>
            <a:r>
              <a:rPr lang="fr-BE" sz="4000" b="1" dirty="0" smtClean="0"/>
              <a:t>»</a:t>
            </a:r>
            <a:r>
              <a:rPr lang="ar-SA" sz="4000" dirty="0" smtClean="0">
                <a:solidFill>
                  <a:srgbClr val="FF0000"/>
                </a:solidFill>
              </a:rPr>
              <a:t> </a:t>
            </a:r>
            <a:r>
              <a:rPr lang="ar-DZ" sz="4000" dirty="0" smtClean="0"/>
              <a:t>عائلة المهام</a:t>
            </a:r>
            <a:r>
              <a:rPr lang="ar-SA" sz="4000" dirty="0" smtClean="0"/>
              <a:t> </a:t>
            </a:r>
            <a:r>
              <a:rPr lang="fr-BE" sz="4000" b="1" dirty="0" smtClean="0"/>
              <a:t> «</a:t>
            </a:r>
            <a:r>
              <a:rPr lang="ar-SA" sz="4000" b="1" dirty="0" smtClean="0"/>
              <a:t> </a:t>
            </a:r>
            <a:endParaRPr lang="ar-DZ" sz="4000" dirty="0" smtClean="0">
              <a:solidFill>
                <a:srgbClr val="FF0000"/>
              </a:solidFill>
            </a:endParaRPr>
          </a:p>
        </p:txBody>
      </p:sp>
      <p:sp>
        <p:nvSpPr>
          <p:cNvPr id="6" name="ZoneTexte 5"/>
          <p:cNvSpPr txBox="1"/>
          <p:nvPr/>
        </p:nvSpPr>
        <p:spPr>
          <a:xfrm>
            <a:off x="345989" y="2741785"/>
            <a:ext cx="10816714" cy="1938992"/>
          </a:xfrm>
          <a:prstGeom prst="rect">
            <a:avLst/>
          </a:prstGeom>
          <a:noFill/>
        </p:spPr>
        <p:txBody>
          <a:bodyPr wrap="square" rtlCol="0">
            <a:spAutoFit/>
          </a:bodyPr>
          <a:lstStyle/>
          <a:p>
            <a:pPr marL="571500" indent="-571500" algn="r" rtl="1">
              <a:buFont typeface="Arial" panose="020B0604020202020204" pitchFamily="34" charset="0"/>
              <a:buChar char="•"/>
            </a:pPr>
            <a:r>
              <a:rPr lang="ar-DZ" sz="4000" dirty="0" smtClean="0"/>
              <a:t>حدود هذا المفهوم</a:t>
            </a:r>
            <a:r>
              <a:rPr lang="ar-SA" sz="4000" dirty="0" smtClean="0"/>
              <a:t> : لا يكفي أن يعرف التلميذ عائلة الوضعيات</a:t>
            </a:r>
            <a:r>
              <a:rPr lang="ar-DZ" sz="4000" dirty="0" smtClean="0"/>
              <a:t> </a:t>
            </a:r>
            <a:r>
              <a:rPr lang="ar-SA" sz="4000" dirty="0" smtClean="0"/>
              <a:t/>
            </a:r>
            <a:br>
              <a:rPr lang="ar-SA" sz="4000" dirty="0" smtClean="0"/>
            </a:br>
            <a:r>
              <a:rPr lang="ar-SA" sz="4000" dirty="0" smtClean="0"/>
              <a:t>فزيادة عليه يجب أن يكون قادرا على تحديد أن وضعية جديدة تنتمي لهذه العائلة.</a:t>
            </a:r>
            <a:endParaRPr lang="ar-DZ" sz="4000" dirty="0" smtClean="0">
              <a:solidFill>
                <a:srgbClr val="FF0000"/>
              </a:solidFill>
            </a:endParaRPr>
          </a:p>
        </p:txBody>
      </p:sp>
      <p:sp>
        <p:nvSpPr>
          <p:cNvPr id="11" name="ZoneTexte 10"/>
          <p:cNvSpPr txBox="1"/>
          <p:nvPr/>
        </p:nvSpPr>
        <p:spPr>
          <a:xfrm>
            <a:off x="1279809" y="4892570"/>
            <a:ext cx="9846525" cy="707886"/>
          </a:xfrm>
          <a:prstGeom prst="rect">
            <a:avLst/>
          </a:prstGeom>
          <a:noFill/>
        </p:spPr>
        <p:txBody>
          <a:bodyPr wrap="square" rtlCol="0">
            <a:spAutoFit/>
          </a:bodyPr>
          <a:lstStyle/>
          <a:p>
            <a:pPr marL="571500" indent="-571500" algn="r" rtl="1">
              <a:buFont typeface="Arial" panose="020B0604020202020204" pitchFamily="34" charset="0"/>
              <a:buChar char="•"/>
            </a:pPr>
            <a:r>
              <a:rPr lang="ar-SA" sz="4000" dirty="0" smtClean="0"/>
              <a:t>لأجل هذا يجب أن يترجم (يفسر) الوضعية بطريقة معينة</a:t>
            </a:r>
            <a:endParaRPr lang="ar-DZ" sz="4000" dirty="0" smtClean="0">
              <a:solidFill>
                <a:srgbClr val="FF0000"/>
              </a:solidFill>
            </a:endParaRPr>
          </a:p>
        </p:txBody>
      </p:sp>
    </p:spTree>
    <p:extLst>
      <p:ext uri="{BB962C8B-B14F-4D97-AF65-F5344CB8AC3E}">
        <p14:creationId xmlns:p14="http://schemas.microsoft.com/office/powerpoint/2010/main" xmlns="" val="11788946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BE" smtClean="0"/>
              <a:t>Formation à l'apporche par les compétences. B. Rey, S. Kahn, S. Van Lint. ULB UNICEF</a:t>
            </a:r>
            <a:endParaRPr lang="fr-BE"/>
          </a:p>
        </p:txBody>
      </p:sp>
      <p:sp>
        <p:nvSpPr>
          <p:cNvPr id="3" name="Rectangle 2"/>
          <p:cNvSpPr/>
          <p:nvPr/>
        </p:nvSpPr>
        <p:spPr>
          <a:xfrm>
            <a:off x="1350236" y="1068225"/>
            <a:ext cx="8759439" cy="3416320"/>
          </a:xfrm>
          <a:prstGeom prst="rect">
            <a:avLst/>
          </a:prstGeom>
        </p:spPr>
        <p:txBody>
          <a:bodyPr wrap="square">
            <a:spAutoFit/>
          </a:bodyPr>
          <a:lstStyle/>
          <a:p>
            <a:pPr algn="ctr"/>
            <a:r>
              <a:rPr lang="fr-BE" sz="3600" b="1" u="sng" dirty="0"/>
              <a:t>Interpréter</a:t>
            </a:r>
            <a:r>
              <a:rPr lang="fr-BE" sz="3600" dirty="0"/>
              <a:t> une tâche ou une situation, c’est sélectionner certains de ses éléments et négliger les autres.</a:t>
            </a:r>
          </a:p>
          <a:p>
            <a:endParaRPr lang="fr-BE" sz="3600" dirty="0"/>
          </a:p>
          <a:p>
            <a:pPr algn="ctr"/>
            <a:r>
              <a:rPr lang="fr-BE" sz="3600" dirty="0"/>
              <a:t>On peut interpréter une situation de différentes manières</a:t>
            </a:r>
          </a:p>
        </p:txBody>
      </p:sp>
    </p:spTree>
    <p:extLst>
      <p:ext uri="{BB962C8B-B14F-4D97-AF65-F5344CB8AC3E}">
        <p14:creationId xmlns:p14="http://schemas.microsoft.com/office/powerpoint/2010/main" xmlns="" val="41998129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BE" smtClean="0"/>
              <a:t>Formation à l'apporche par les compétences. B. Rey, S. Kahn, S. Van Lint. ULB UNICEF</a:t>
            </a:r>
            <a:endParaRPr lang="fr-BE"/>
          </a:p>
        </p:txBody>
      </p:sp>
      <p:sp>
        <p:nvSpPr>
          <p:cNvPr id="3" name="ZoneTexte 2"/>
          <p:cNvSpPr txBox="1"/>
          <p:nvPr/>
        </p:nvSpPr>
        <p:spPr>
          <a:xfrm>
            <a:off x="1146219" y="1056068"/>
            <a:ext cx="8512935" cy="5262979"/>
          </a:xfrm>
          <a:prstGeom prst="rect">
            <a:avLst/>
          </a:prstGeom>
          <a:noFill/>
        </p:spPr>
        <p:txBody>
          <a:bodyPr wrap="square" rtlCol="0">
            <a:spAutoFit/>
          </a:bodyPr>
          <a:lstStyle/>
          <a:p>
            <a:pPr algn="ctr"/>
            <a:r>
              <a:rPr lang="fr-FR" sz="4800" b="1" u="sng" dirty="0" smtClean="0">
                <a:latin typeface="Times New Roman" pitchFamily="18" charset="0"/>
                <a:cs typeface="Times New Roman" pitchFamily="18" charset="0"/>
              </a:rPr>
              <a:t>To interpret </a:t>
            </a:r>
            <a:r>
              <a:rPr lang="fr-FR" sz="4800" dirty="0" smtClean="0">
                <a:latin typeface="Times New Roman" pitchFamily="18" charset="0"/>
                <a:cs typeface="Times New Roman" pitchFamily="18" charset="0"/>
              </a:rPr>
              <a:t>a situation or a task, is to select certain elements and to neglect the others.</a:t>
            </a:r>
          </a:p>
          <a:p>
            <a:pPr algn="ctr"/>
            <a:endParaRPr lang="fr-FR" sz="4800" dirty="0" smtClean="0">
              <a:latin typeface="Times New Roman" pitchFamily="18" charset="0"/>
              <a:cs typeface="Times New Roman" pitchFamily="18" charset="0"/>
            </a:endParaRPr>
          </a:p>
          <a:p>
            <a:pPr algn="ctr"/>
            <a:endParaRPr lang="fr-FR" sz="4800" dirty="0" smtClean="0">
              <a:latin typeface="Times New Roman" pitchFamily="18" charset="0"/>
              <a:cs typeface="Times New Roman" pitchFamily="18" charset="0"/>
            </a:endParaRPr>
          </a:p>
          <a:p>
            <a:pPr algn="ctr"/>
            <a:r>
              <a:rPr lang="fr-FR" sz="4800" dirty="0" smtClean="0">
                <a:latin typeface="Times New Roman" pitchFamily="18" charset="0"/>
                <a:cs typeface="Times New Roman" pitchFamily="18" charset="0"/>
              </a:rPr>
              <a:t>We can interpret a situation in different ways</a:t>
            </a:r>
            <a:r>
              <a:rPr lang="fr-FR" sz="3600" dirty="0" smtClean="0">
                <a:latin typeface="Times New Roman" pitchFamily="18" charset="0"/>
                <a:cs typeface="Times New Roman" pitchFamily="18" charset="0"/>
              </a:rPr>
              <a:t>.</a:t>
            </a:r>
            <a:endParaRPr lang="fr-FR"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BE" smtClean="0"/>
              <a:t>Formation à l'apporche par les compétences. B. Rey, S. Kahn, S. Van Lint. ULB UNICEF</a:t>
            </a:r>
            <a:endParaRPr lang="fr-BE"/>
          </a:p>
        </p:txBody>
      </p:sp>
      <p:sp>
        <p:nvSpPr>
          <p:cNvPr id="3" name="ZoneTexte 2"/>
          <p:cNvSpPr txBox="1"/>
          <p:nvPr/>
        </p:nvSpPr>
        <p:spPr>
          <a:xfrm>
            <a:off x="1594022" y="902043"/>
            <a:ext cx="9502346" cy="2554545"/>
          </a:xfrm>
          <a:prstGeom prst="rect">
            <a:avLst/>
          </a:prstGeom>
          <a:noFill/>
        </p:spPr>
        <p:txBody>
          <a:bodyPr wrap="square" rtlCol="0">
            <a:spAutoFit/>
          </a:bodyPr>
          <a:lstStyle/>
          <a:p>
            <a:pPr algn="r" rtl="1"/>
            <a:r>
              <a:rPr lang="ar-SA" sz="4000" b="1" u="sng" dirty="0" smtClean="0"/>
              <a:t>ترجمة</a:t>
            </a:r>
            <a:r>
              <a:rPr lang="ar-SA" sz="4000" dirty="0" smtClean="0"/>
              <a:t> (تفسير) مهمة أو وضعية ، هي اقتناء بعض من عناصرها و إغفال (التغاضي عن) الأخرى</a:t>
            </a:r>
          </a:p>
          <a:p>
            <a:pPr algn="r" rtl="1"/>
            <a:endParaRPr lang="ar-SA" sz="4000" dirty="0" smtClean="0"/>
          </a:p>
          <a:p>
            <a:pPr algn="ctr" rtl="1"/>
            <a:r>
              <a:rPr lang="ar-SA" sz="4000" dirty="0" smtClean="0"/>
              <a:t>يمكننا أن نترجم (نفسر) وضعية بعدة طرق</a:t>
            </a:r>
            <a:endParaRPr lang="fr-FR"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2757267" y="6356350"/>
            <a:ext cx="6704428" cy="365125"/>
          </a:xfrm>
        </p:spPr>
        <p:txBody>
          <a:bodyPr/>
          <a:lstStyle/>
          <a:p>
            <a:r>
              <a:rPr lang="fr-FR" dirty="0" smtClean="0"/>
              <a:t>TRADUCTION : KOURI BRAHIM  INSPECTEUR  DES SCIENCES PHYSIQUES </a:t>
            </a:r>
            <a:endParaRPr lang="fr-BE" dirty="0"/>
          </a:p>
          <a:p>
            <a:r>
              <a:rPr lang="fr-BE" dirty="0" smtClean="0"/>
              <a:t>MOSTAGANEM – ALGERIE </a:t>
            </a:r>
            <a:endParaRPr lang="fr-FR" dirty="0" smtClean="0"/>
          </a:p>
        </p:txBody>
      </p:sp>
      <p:sp>
        <p:nvSpPr>
          <p:cNvPr id="4" name="ZoneTexte 3"/>
          <p:cNvSpPr txBox="1"/>
          <p:nvPr/>
        </p:nvSpPr>
        <p:spPr>
          <a:xfrm>
            <a:off x="3123025" y="890764"/>
            <a:ext cx="5387926" cy="1569660"/>
          </a:xfrm>
          <a:prstGeom prst="rect">
            <a:avLst/>
          </a:prstGeom>
          <a:noFill/>
        </p:spPr>
        <p:txBody>
          <a:bodyPr wrap="square" rtlCol="0">
            <a:spAutoFit/>
          </a:bodyPr>
          <a:lstStyle/>
          <a:p>
            <a:pPr algn="ctr"/>
            <a:r>
              <a:rPr lang="ar-DZ" sz="4800" dirty="0" smtClean="0"/>
              <a:t>كيف نبني درسا وفق المقاربة بالكفاءات </a:t>
            </a:r>
            <a:endParaRPr lang="fr-FR" sz="4800" dirty="0"/>
          </a:p>
        </p:txBody>
      </p:sp>
      <p:sp>
        <p:nvSpPr>
          <p:cNvPr id="5" name="ZoneTexte 4"/>
          <p:cNvSpPr txBox="1"/>
          <p:nvPr/>
        </p:nvSpPr>
        <p:spPr>
          <a:xfrm>
            <a:off x="3896360" y="3310797"/>
            <a:ext cx="4432300" cy="1077218"/>
          </a:xfrm>
          <a:prstGeom prst="rect">
            <a:avLst/>
          </a:prstGeom>
          <a:noFill/>
        </p:spPr>
        <p:txBody>
          <a:bodyPr wrap="square" rtlCol="0">
            <a:spAutoFit/>
          </a:bodyPr>
          <a:lstStyle/>
          <a:p>
            <a:pPr algn="ctr"/>
            <a:r>
              <a:rPr lang="ar-DZ" sz="3200" dirty="0" smtClean="0"/>
              <a:t>تكوين في المقاربة بالكفاءات </a:t>
            </a:r>
          </a:p>
          <a:p>
            <a:pPr algn="ctr"/>
            <a:r>
              <a:rPr lang="ar-DZ" sz="3200" dirty="0" smtClean="0"/>
              <a:t>وزارة التربية الوطنية </a:t>
            </a:r>
            <a:endParaRPr lang="fr-FR" sz="3200" dirty="0"/>
          </a:p>
        </p:txBody>
      </p:sp>
      <p:sp>
        <p:nvSpPr>
          <p:cNvPr id="6" name="ZoneTexte 5"/>
          <p:cNvSpPr txBox="1"/>
          <p:nvPr/>
        </p:nvSpPr>
        <p:spPr>
          <a:xfrm>
            <a:off x="3671668" y="5041122"/>
            <a:ext cx="4979371" cy="830997"/>
          </a:xfrm>
          <a:prstGeom prst="rect">
            <a:avLst/>
          </a:prstGeom>
          <a:noFill/>
        </p:spPr>
        <p:txBody>
          <a:bodyPr wrap="square" rtlCol="0">
            <a:spAutoFit/>
          </a:bodyPr>
          <a:lstStyle/>
          <a:p>
            <a:pPr algn="ctr"/>
            <a:r>
              <a:rPr lang="ar-DZ" sz="2400" dirty="0" smtClean="0"/>
              <a:t>برنارد   ري  ، صابين كاهن ، سيلفي فان لينت</a:t>
            </a:r>
          </a:p>
          <a:p>
            <a:pPr algn="ctr"/>
            <a:r>
              <a:rPr lang="ar-DZ" sz="2400" dirty="0" smtClean="0"/>
              <a:t>الجامعة الحرة لبروكسل، اليونيسف</a:t>
            </a:r>
            <a:endParaRPr lang="fr-FR" sz="2400" dirty="0"/>
          </a:p>
        </p:txBody>
      </p:sp>
    </p:spTree>
    <p:extLst>
      <p:ext uri="{BB962C8B-B14F-4D97-AF65-F5344CB8AC3E}">
        <p14:creationId xmlns:p14="http://schemas.microsoft.com/office/powerpoint/2010/main" xmlns="" val="34008390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a:spLocks noGrp="1"/>
          </p:cNvSpPr>
          <p:nvPr>
            <p:ph type="title"/>
          </p:nvPr>
        </p:nvSpPr>
        <p:spPr>
          <a:xfrm>
            <a:off x="599209" y="541771"/>
            <a:ext cx="10515600" cy="819438"/>
          </a:xfrm>
        </p:spPr>
        <p:txBody>
          <a:bodyPr>
            <a:noAutofit/>
          </a:bodyPr>
          <a:lstStyle/>
          <a:p>
            <a:r>
              <a:rPr lang="fr-BE" sz="3200" b="1" dirty="0" smtClean="0"/>
              <a:t>La pluralité des interprétations possibles : Un exemple à propos du problème suivant (2</a:t>
            </a:r>
            <a:r>
              <a:rPr lang="fr-BE" sz="3200" b="1" baseline="30000" dirty="0" smtClean="0"/>
              <a:t>ème</a:t>
            </a:r>
            <a:r>
              <a:rPr lang="fr-BE" sz="3200" b="1" dirty="0" smtClean="0"/>
              <a:t> AP) :</a:t>
            </a:r>
          </a:p>
        </p:txBody>
      </p:sp>
      <p:sp>
        <p:nvSpPr>
          <p:cNvPr id="17411" name="Espace réservé du contenu 2"/>
          <p:cNvSpPr>
            <a:spLocks noGrp="1"/>
          </p:cNvSpPr>
          <p:nvPr>
            <p:ph idx="1"/>
          </p:nvPr>
        </p:nvSpPr>
        <p:spPr>
          <a:xfrm>
            <a:off x="1981200" y="1818409"/>
            <a:ext cx="8229600" cy="4307755"/>
          </a:xfrm>
        </p:spPr>
        <p:txBody>
          <a:bodyPr/>
          <a:lstStyle/>
          <a:p>
            <a:pPr algn="just">
              <a:buFontTx/>
              <a:buNone/>
            </a:pPr>
            <a:endParaRPr lang="fr-BE" sz="4000" b="1" dirty="0"/>
          </a:p>
          <a:p>
            <a:pPr algn="just">
              <a:buFontTx/>
              <a:buNone/>
            </a:pPr>
            <a:r>
              <a:rPr lang="fr-BE" sz="4000" b="1" dirty="0" smtClean="0"/>
              <a:t>Victor </a:t>
            </a:r>
            <a:r>
              <a:rPr lang="fr-BE" sz="4000" b="1" dirty="0"/>
              <a:t>a 7 €. Il veut s’acheter un jouet qui coute 12 €. </a:t>
            </a:r>
          </a:p>
          <a:p>
            <a:pPr algn="just">
              <a:buFontTx/>
              <a:buNone/>
            </a:pPr>
            <a:r>
              <a:rPr lang="fr-BE" sz="4000" b="1" dirty="0"/>
              <a:t>Combien doit-il demander à ses parents ?</a:t>
            </a:r>
          </a:p>
        </p:txBody>
      </p:sp>
      <p:sp>
        <p:nvSpPr>
          <p:cNvPr id="2" name="Espace réservé du pied de page 1"/>
          <p:cNvSpPr>
            <a:spLocks noGrp="1"/>
          </p:cNvSpPr>
          <p:nvPr>
            <p:ph type="ftr" sz="quarter" idx="11"/>
          </p:nvPr>
        </p:nvSpPr>
        <p:spPr/>
        <p:txBody>
          <a:bodyPr/>
          <a:lstStyle/>
          <a:p>
            <a:r>
              <a:rPr lang="fr-BE" smtClean="0"/>
              <a:t>Formation à l'apporche par les compétences. B. Rey, S. Kahn, S. Van Lint. ULB UNICEF</a:t>
            </a:r>
            <a:endParaRPr lang="fr-BE"/>
          </a:p>
        </p:txBody>
      </p:sp>
    </p:spTree>
    <p:extLst>
      <p:ext uri="{BB962C8B-B14F-4D97-AF65-F5344CB8AC3E}">
        <p14:creationId xmlns:p14="http://schemas.microsoft.com/office/powerpoint/2010/main" xmlns="" val="41120832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BE" smtClean="0"/>
              <a:t>Formation à l'apporche par les compétences. B. Rey, S. Kahn, S. Van Lint. ULB UNICEF</a:t>
            </a:r>
            <a:endParaRPr lang="fr-BE"/>
          </a:p>
        </p:txBody>
      </p:sp>
      <p:sp>
        <p:nvSpPr>
          <p:cNvPr id="3" name="ZoneTexte 2"/>
          <p:cNvSpPr txBox="1"/>
          <p:nvPr/>
        </p:nvSpPr>
        <p:spPr>
          <a:xfrm>
            <a:off x="1571223" y="759854"/>
            <a:ext cx="8281115" cy="6247864"/>
          </a:xfrm>
          <a:prstGeom prst="rect">
            <a:avLst/>
          </a:prstGeom>
          <a:noFill/>
        </p:spPr>
        <p:txBody>
          <a:bodyPr wrap="square" rtlCol="0">
            <a:spAutoFit/>
          </a:bodyPr>
          <a:lstStyle/>
          <a:p>
            <a:pPr algn="ctr"/>
            <a:r>
              <a:rPr lang="fr-FR" sz="4400" u="sng" dirty="0" smtClean="0">
                <a:latin typeface="Times New Roman" pitchFamily="18" charset="0"/>
                <a:cs typeface="Times New Roman" pitchFamily="18" charset="0"/>
              </a:rPr>
              <a:t>The plurality/ Diversity of possible interpretations</a:t>
            </a:r>
            <a:r>
              <a:rPr lang="fr-FR" sz="4400" dirty="0" smtClean="0">
                <a:latin typeface="Times New Roman" pitchFamily="18" charset="0"/>
                <a:cs typeface="Times New Roman" pitchFamily="18" charset="0"/>
              </a:rPr>
              <a:t> : an example for the following problem (2PS) </a:t>
            </a:r>
          </a:p>
          <a:p>
            <a:endParaRPr lang="fr-FR" sz="4400" dirty="0" smtClean="0">
              <a:latin typeface="Times New Roman" pitchFamily="18" charset="0"/>
              <a:cs typeface="Times New Roman" pitchFamily="18" charset="0"/>
            </a:endParaRPr>
          </a:p>
          <a:p>
            <a:pPr algn="ctr"/>
            <a:r>
              <a:rPr lang="fr-FR" sz="4800" dirty="0" smtClean="0">
                <a:latin typeface="Times New Roman" pitchFamily="18" charset="0"/>
                <a:cs typeface="Times New Roman" pitchFamily="18" charset="0"/>
              </a:rPr>
              <a:t>Victor has 7€. He wants to buy a toy which costs 12€.</a:t>
            </a:r>
          </a:p>
          <a:p>
            <a:pPr algn="ctr"/>
            <a:r>
              <a:rPr lang="fr-FR" sz="4800" dirty="0" smtClean="0">
                <a:latin typeface="Times New Roman" pitchFamily="18" charset="0"/>
                <a:cs typeface="Times New Roman" pitchFamily="18" charset="0"/>
              </a:rPr>
              <a:t>How much will he ask his parents?</a:t>
            </a:r>
          </a:p>
          <a:p>
            <a:r>
              <a:rPr lang="fr-FR" sz="3200" dirty="0" smtClean="0">
                <a:latin typeface="Times New Roman" pitchFamily="18" charset="0"/>
                <a:cs typeface="Times New Roman" pitchFamily="18" charset="0"/>
              </a:rPr>
              <a:t> </a:t>
            </a:r>
            <a:endParaRPr lang="fr-FR"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2757267" y="6356350"/>
            <a:ext cx="6704428" cy="365125"/>
          </a:xfrm>
        </p:spPr>
        <p:txBody>
          <a:bodyPr/>
          <a:lstStyle/>
          <a:p>
            <a:r>
              <a:rPr lang="fr-FR" dirty="0" smtClean="0"/>
              <a:t>TRADUCTION : KOURI BRAHIM  INSPECTEUR  DES SCIENCES PHYSIQUES </a:t>
            </a:r>
            <a:endParaRPr lang="fr-BE" dirty="0"/>
          </a:p>
          <a:p>
            <a:r>
              <a:rPr lang="fr-BE" dirty="0" smtClean="0"/>
              <a:t>MOSTAGANEM – ALGERIE </a:t>
            </a:r>
            <a:endParaRPr lang="fr-FR" dirty="0" smtClean="0"/>
          </a:p>
        </p:txBody>
      </p:sp>
      <p:sp>
        <p:nvSpPr>
          <p:cNvPr id="5" name="ZoneTexte 4"/>
          <p:cNvSpPr txBox="1"/>
          <p:nvPr/>
        </p:nvSpPr>
        <p:spPr>
          <a:xfrm>
            <a:off x="301085" y="1747756"/>
            <a:ext cx="11162368" cy="1446550"/>
          </a:xfrm>
          <a:prstGeom prst="rect">
            <a:avLst/>
          </a:prstGeom>
          <a:noFill/>
        </p:spPr>
        <p:txBody>
          <a:bodyPr wrap="square" rtlCol="0">
            <a:spAutoFit/>
          </a:bodyPr>
          <a:lstStyle/>
          <a:p>
            <a:pPr algn="r"/>
            <a:r>
              <a:rPr lang="ar-DZ" sz="4400" dirty="0" smtClean="0"/>
              <a:t>يملك فيكتور7</a:t>
            </a:r>
            <a:r>
              <a:rPr lang="ar-SA" sz="4400" dirty="0" smtClean="0"/>
              <a:t> </a:t>
            </a:r>
            <a:r>
              <a:rPr lang="ar-DZ" sz="4400" dirty="0" err="1" smtClean="0"/>
              <a:t>اورو</a:t>
            </a:r>
            <a:r>
              <a:rPr lang="ar-DZ" sz="4400" dirty="0" smtClean="0"/>
              <a:t>. يريد ان يشتري لعبة ثمنها </a:t>
            </a:r>
            <a:r>
              <a:rPr lang="ar-SA" sz="4400" dirty="0" smtClean="0"/>
              <a:t> </a:t>
            </a:r>
            <a:r>
              <a:rPr lang="ar-DZ" sz="4400" dirty="0" smtClean="0"/>
              <a:t>12</a:t>
            </a:r>
            <a:r>
              <a:rPr lang="ar-SA" sz="4400" dirty="0" smtClean="0"/>
              <a:t>ا</a:t>
            </a:r>
            <a:r>
              <a:rPr lang="ar-DZ" sz="4400" dirty="0" smtClean="0"/>
              <a:t>ورو. </a:t>
            </a:r>
          </a:p>
          <a:p>
            <a:pPr algn="r"/>
            <a:r>
              <a:rPr lang="ar-DZ" sz="4400" dirty="0" smtClean="0"/>
              <a:t>كم يجب ان يطلب </a:t>
            </a:r>
            <a:r>
              <a:rPr lang="ar-SA" sz="4400" dirty="0" smtClean="0"/>
              <a:t>من </a:t>
            </a:r>
            <a:r>
              <a:rPr lang="ar-DZ" sz="4400" dirty="0" smtClean="0"/>
              <a:t>والديه؟ </a:t>
            </a:r>
            <a:endParaRPr lang="ar-DZ" sz="4400" dirty="0" smtClean="0">
              <a:solidFill>
                <a:srgbClr val="FF0000"/>
              </a:solidFill>
            </a:endParaRPr>
          </a:p>
        </p:txBody>
      </p:sp>
      <p:sp>
        <p:nvSpPr>
          <p:cNvPr id="12" name="ZoneTexte 11"/>
          <p:cNvSpPr txBox="1"/>
          <p:nvPr/>
        </p:nvSpPr>
        <p:spPr>
          <a:xfrm>
            <a:off x="301084" y="217105"/>
            <a:ext cx="11169804" cy="707886"/>
          </a:xfrm>
          <a:prstGeom prst="rect">
            <a:avLst/>
          </a:prstGeom>
          <a:noFill/>
        </p:spPr>
        <p:txBody>
          <a:bodyPr wrap="square" rtlCol="0">
            <a:spAutoFit/>
          </a:bodyPr>
          <a:lstStyle/>
          <a:p>
            <a:pPr algn="r"/>
            <a:r>
              <a:rPr lang="ar-DZ" sz="4000" dirty="0" smtClean="0"/>
              <a:t>تعدد الترجمات الممكنة: مثال حول المسألة التالية</a:t>
            </a:r>
            <a:r>
              <a:rPr lang="ar-SA" sz="4000" dirty="0" smtClean="0"/>
              <a:t> </a:t>
            </a:r>
            <a:r>
              <a:rPr lang="ar-DZ" sz="4000" dirty="0" smtClean="0"/>
              <a:t>(2</a:t>
            </a:r>
            <a:r>
              <a:rPr lang="ar-SA" sz="4000" dirty="0" smtClean="0"/>
              <a:t> </a:t>
            </a:r>
            <a:r>
              <a:rPr lang="ar-DZ" sz="4000" dirty="0" smtClean="0"/>
              <a:t>تحضيري )   </a:t>
            </a:r>
            <a:endParaRPr lang="ar-DZ" sz="4000" dirty="0" smtClean="0">
              <a:solidFill>
                <a:srgbClr val="FF0000"/>
              </a:solidFill>
            </a:endParaRPr>
          </a:p>
        </p:txBody>
      </p:sp>
    </p:spTree>
    <p:extLst>
      <p:ext uri="{BB962C8B-B14F-4D97-AF65-F5344CB8AC3E}">
        <p14:creationId xmlns:p14="http://schemas.microsoft.com/office/powerpoint/2010/main" xmlns="" val="36546633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668916"/>
          </a:xfrm>
        </p:spPr>
        <p:txBody>
          <a:bodyPr>
            <a:normAutofit fontScale="90000"/>
          </a:bodyPr>
          <a:lstStyle/>
          <a:p>
            <a:r>
              <a:rPr lang="fr-BE" sz="3200" b="1" i="1" dirty="0">
                <a:solidFill>
                  <a:schemeClr val="accent3"/>
                </a:solidFill>
              </a:rPr>
              <a:t>Imaginons un parcours à pied dans la campagne</a:t>
            </a:r>
            <a:endParaRPr lang="fr-BE" sz="3200" b="1" dirty="0"/>
          </a:p>
        </p:txBody>
      </p:sp>
      <p:sp>
        <p:nvSpPr>
          <p:cNvPr id="3" name="Espace réservé du contenu 2"/>
          <p:cNvSpPr>
            <a:spLocks noGrp="1"/>
          </p:cNvSpPr>
          <p:nvPr>
            <p:ph idx="1"/>
          </p:nvPr>
        </p:nvSpPr>
        <p:spPr>
          <a:xfrm>
            <a:off x="838200" y="1341690"/>
            <a:ext cx="10515600" cy="4835273"/>
          </a:xfrm>
        </p:spPr>
        <p:txBody>
          <a:bodyPr>
            <a:normAutofit fontScale="77500" lnSpcReduction="20000"/>
          </a:bodyPr>
          <a:lstStyle/>
          <a:p>
            <a:pPr marL="0" lvl="0" indent="0">
              <a:buNone/>
            </a:pPr>
            <a:r>
              <a:rPr lang="fr-BE" dirty="0"/>
              <a:t>Un</a:t>
            </a:r>
            <a:r>
              <a:rPr lang="fr-BE" b="1" dirty="0"/>
              <a:t> promeneur </a:t>
            </a:r>
            <a:r>
              <a:rPr lang="fr-BE" dirty="0"/>
              <a:t>sélectionnera le fait que le paysage est beau ou non, le fait qu’il est agréable ou non de s’y promener, etc.</a:t>
            </a:r>
          </a:p>
          <a:p>
            <a:pPr marL="0" lvl="0" indent="0">
              <a:buNone/>
            </a:pPr>
            <a:r>
              <a:rPr lang="fr-BE" dirty="0"/>
              <a:t>Un </a:t>
            </a:r>
            <a:r>
              <a:rPr lang="fr-BE" b="1" dirty="0"/>
              <a:t>agriculteur</a:t>
            </a:r>
            <a:r>
              <a:rPr lang="fr-BE" dirty="0"/>
              <a:t> sélectionnera d’autres aspects : le fait que la terre est plus ou moins fertile, que l’endroit est plus ou moins bien irrigué, etc. </a:t>
            </a:r>
          </a:p>
          <a:p>
            <a:pPr marL="0" lvl="0" indent="0">
              <a:buNone/>
            </a:pPr>
            <a:r>
              <a:rPr lang="fr-BE" dirty="0"/>
              <a:t>Un</a:t>
            </a:r>
            <a:r>
              <a:rPr lang="fr-BE" b="1" dirty="0"/>
              <a:t> géologue </a:t>
            </a:r>
            <a:r>
              <a:rPr lang="fr-BE" dirty="0"/>
              <a:t>sélectionnera le fait qu’il s’agit d’une plaine, d’un plateau ou d’une montagne, que la roche est de telle nature, qu’on a affaire à un relief karstique ou autre, etc.</a:t>
            </a:r>
          </a:p>
          <a:p>
            <a:pPr marL="0" indent="0" algn="ctr">
              <a:buNone/>
            </a:pPr>
            <a:r>
              <a:rPr lang="fr-BE" u="sng" dirty="0"/>
              <a:t> Sur cet exemple on voit  </a:t>
            </a:r>
          </a:p>
          <a:p>
            <a:pPr marL="0" lvl="0" indent="0">
              <a:buNone/>
            </a:pPr>
            <a:r>
              <a:rPr lang="fr-BE" dirty="0"/>
              <a:t>que </a:t>
            </a:r>
            <a:r>
              <a:rPr lang="fr-BE" u="sng" dirty="0"/>
              <a:t>le promeneur </a:t>
            </a:r>
            <a:r>
              <a:rPr lang="fr-BE" dirty="0"/>
              <a:t>interprète la situation en fonction de ses impressions et de son plaisir ; </a:t>
            </a:r>
          </a:p>
          <a:p>
            <a:pPr marL="0" lvl="0" indent="0">
              <a:buNone/>
            </a:pPr>
            <a:r>
              <a:rPr lang="fr-BE" dirty="0"/>
              <a:t>que </a:t>
            </a:r>
            <a:r>
              <a:rPr lang="fr-BE" u="sng" dirty="0"/>
              <a:t>l’agriculteur</a:t>
            </a:r>
            <a:r>
              <a:rPr lang="fr-BE" dirty="0"/>
              <a:t> interprète la situation en fonction d’intérêts pratiques (comment tirer parti de cet endroit par l’élevage ou la plantation) ; </a:t>
            </a:r>
          </a:p>
          <a:p>
            <a:pPr marL="0" lvl="0" indent="0">
              <a:buNone/>
            </a:pPr>
            <a:r>
              <a:rPr lang="fr-BE" dirty="0"/>
              <a:t>que </a:t>
            </a:r>
            <a:r>
              <a:rPr lang="fr-BE" u="sng" dirty="0"/>
              <a:t>le géologue </a:t>
            </a:r>
            <a:r>
              <a:rPr lang="fr-BE" dirty="0"/>
              <a:t>interprète la situation en fonction d’un savoir (la géologie) et des concepts propres à ce savoir (plaine, plateau, type de roche, type de relief).</a:t>
            </a:r>
          </a:p>
        </p:txBody>
      </p:sp>
      <p:sp>
        <p:nvSpPr>
          <p:cNvPr id="4" name="Espace réservé du pied de page 3"/>
          <p:cNvSpPr>
            <a:spLocks noGrp="1"/>
          </p:cNvSpPr>
          <p:nvPr>
            <p:ph type="ftr" sz="quarter" idx="11"/>
          </p:nvPr>
        </p:nvSpPr>
        <p:spPr/>
        <p:txBody>
          <a:bodyPr/>
          <a:lstStyle/>
          <a:p>
            <a:r>
              <a:rPr lang="fr-BE" smtClean="0"/>
              <a:t>Formation à l'apporche par les compétences. B. Rey, S. Kahn, S. Van Lint. ULB UNICEF</a:t>
            </a:r>
            <a:endParaRPr lang="fr-BE"/>
          </a:p>
        </p:txBody>
      </p:sp>
    </p:spTree>
    <p:extLst>
      <p:ext uri="{BB962C8B-B14F-4D97-AF65-F5344CB8AC3E}">
        <p14:creationId xmlns:p14="http://schemas.microsoft.com/office/powerpoint/2010/main" xmlns="" val="4074237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BE" smtClean="0"/>
              <a:t>Formation à l'apporche par les compétences. B. Rey, S. Kahn, S. Van Lint. ULB UNICEF</a:t>
            </a:r>
            <a:endParaRPr lang="fr-BE"/>
          </a:p>
        </p:txBody>
      </p:sp>
      <p:sp>
        <p:nvSpPr>
          <p:cNvPr id="3" name="ZoneTexte 2"/>
          <p:cNvSpPr txBox="1"/>
          <p:nvPr/>
        </p:nvSpPr>
        <p:spPr>
          <a:xfrm>
            <a:off x="1313645" y="669701"/>
            <a:ext cx="8834907" cy="954107"/>
          </a:xfrm>
          <a:prstGeom prst="rect">
            <a:avLst/>
          </a:prstGeom>
          <a:noFill/>
        </p:spPr>
        <p:txBody>
          <a:bodyPr wrap="square" rtlCol="0">
            <a:spAutoFit/>
          </a:bodyPr>
          <a:lstStyle/>
          <a:p>
            <a:pPr algn="ctr"/>
            <a:r>
              <a:rPr lang="fr-FR" sz="2800" dirty="0" smtClean="0">
                <a:latin typeface="Algerian" pitchFamily="82" charset="0"/>
              </a:rPr>
              <a:t>Let’s imagine a course on foot in the countryside</a:t>
            </a:r>
            <a:endParaRPr lang="fr-FR" sz="2800" dirty="0">
              <a:latin typeface="Algerian" pitchFamily="82" charset="0"/>
            </a:endParaRPr>
          </a:p>
        </p:txBody>
      </p:sp>
      <p:sp>
        <p:nvSpPr>
          <p:cNvPr id="6" name="ZoneTexte 5"/>
          <p:cNvSpPr txBox="1"/>
          <p:nvPr/>
        </p:nvSpPr>
        <p:spPr>
          <a:xfrm>
            <a:off x="1545465" y="1725769"/>
            <a:ext cx="9994005" cy="4339650"/>
          </a:xfrm>
          <a:prstGeom prst="rect">
            <a:avLst/>
          </a:prstGeom>
          <a:noFill/>
        </p:spPr>
        <p:txBody>
          <a:bodyPr wrap="square" rtlCol="0">
            <a:spAutoFit/>
          </a:bodyPr>
          <a:lstStyle/>
          <a:p>
            <a:r>
              <a:rPr lang="fr-FR" sz="2000" dirty="0" smtClean="0">
                <a:latin typeface="Times New Roman" pitchFamily="18" charset="0"/>
                <a:cs typeface="Times New Roman" pitchFamily="18" charset="0"/>
              </a:rPr>
              <a:t>A </a:t>
            </a:r>
            <a:r>
              <a:rPr lang="fr-FR" sz="2000" b="1" dirty="0" smtClean="0">
                <a:latin typeface="Times New Roman" pitchFamily="18" charset="0"/>
                <a:cs typeface="Times New Roman" pitchFamily="18" charset="0"/>
              </a:rPr>
              <a:t>sightseer</a:t>
            </a:r>
            <a:r>
              <a:rPr lang="fr-FR" sz="2000" dirty="0" smtClean="0">
                <a:latin typeface="Times New Roman" pitchFamily="18" charset="0"/>
                <a:cs typeface="Times New Roman" pitchFamily="18" charset="0"/>
              </a:rPr>
              <a:t> will select the fact that the sight is </a:t>
            </a:r>
            <a:r>
              <a:rPr lang="fr-FR" sz="2000" b="1" dirty="0" smtClean="0">
                <a:latin typeface="Times New Roman" pitchFamily="18" charset="0"/>
                <a:cs typeface="Times New Roman" pitchFamily="18" charset="0"/>
              </a:rPr>
              <a:t>good</a:t>
            </a:r>
            <a:r>
              <a:rPr lang="fr-FR" sz="2000" dirty="0" smtClean="0">
                <a:latin typeface="Times New Roman" pitchFamily="18" charset="0"/>
                <a:cs typeface="Times New Roman" pitchFamily="18" charset="0"/>
              </a:rPr>
              <a:t> or </a:t>
            </a:r>
            <a:r>
              <a:rPr lang="fr-FR" sz="2000" b="1" dirty="0" smtClean="0">
                <a:latin typeface="Times New Roman" pitchFamily="18" charset="0"/>
                <a:cs typeface="Times New Roman" pitchFamily="18" charset="0"/>
              </a:rPr>
              <a:t>not</a:t>
            </a:r>
            <a:r>
              <a:rPr lang="fr-FR" sz="2000" dirty="0" smtClean="0">
                <a:latin typeface="Times New Roman" pitchFamily="18" charset="0"/>
                <a:cs typeface="Times New Roman" pitchFamily="18" charset="0"/>
              </a:rPr>
              <a:t> , the fact that it </a:t>
            </a:r>
            <a:r>
              <a:rPr lang="fr-FR" sz="2000" b="1" dirty="0" smtClean="0">
                <a:latin typeface="Times New Roman" pitchFamily="18" charset="0"/>
                <a:cs typeface="Times New Roman" pitchFamily="18" charset="0"/>
              </a:rPr>
              <a:t>agreable</a:t>
            </a:r>
            <a:r>
              <a:rPr lang="fr-FR" sz="2000" dirty="0" smtClean="0">
                <a:latin typeface="Times New Roman" pitchFamily="18" charset="0"/>
                <a:cs typeface="Times New Roman" pitchFamily="18" charset="0"/>
              </a:rPr>
              <a:t> to </a:t>
            </a:r>
            <a:r>
              <a:rPr lang="fr-FR" sz="2000" b="1" dirty="0" smtClean="0">
                <a:latin typeface="Times New Roman" pitchFamily="18" charset="0"/>
                <a:cs typeface="Times New Roman" pitchFamily="18" charset="0"/>
              </a:rPr>
              <a:t>walk </a:t>
            </a:r>
            <a:r>
              <a:rPr lang="fr-FR" sz="2000" dirty="0" smtClean="0">
                <a:latin typeface="Times New Roman" pitchFamily="18" charset="0"/>
                <a:cs typeface="Times New Roman" pitchFamily="18" charset="0"/>
              </a:rPr>
              <a:t>or not ….. </a:t>
            </a:r>
          </a:p>
          <a:p>
            <a:r>
              <a:rPr lang="fr-FR" sz="2000" dirty="0" smtClean="0">
                <a:latin typeface="Times New Roman" pitchFamily="18" charset="0"/>
                <a:cs typeface="Times New Roman" pitchFamily="18" charset="0"/>
              </a:rPr>
              <a:t>A </a:t>
            </a:r>
            <a:r>
              <a:rPr lang="fr-FR" sz="2000" b="1" dirty="0" smtClean="0">
                <a:latin typeface="Times New Roman" pitchFamily="18" charset="0"/>
                <a:cs typeface="Times New Roman" pitchFamily="18" charset="0"/>
              </a:rPr>
              <a:t>peasant</a:t>
            </a:r>
            <a:r>
              <a:rPr lang="fr-FR" sz="2000" dirty="0" smtClean="0">
                <a:latin typeface="Times New Roman" pitchFamily="18" charset="0"/>
                <a:cs typeface="Times New Roman" pitchFamily="18" charset="0"/>
              </a:rPr>
              <a:t> will select other aspects : the fact that the </a:t>
            </a:r>
            <a:r>
              <a:rPr lang="fr-FR" sz="2000" b="1" dirty="0" smtClean="0">
                <a:latin typeface="Times New Roman" pitchFamily="18" charset="0"/>
                <a:cs typeface="Times New Roman" pitchFamily="18" charset="0"/>
              </a:rPr>
              <a:t>earth </a:t>
            </a:r>
            <a:r>
              <a:rPr lang="fr-FR" sz="2000" dirty="0" smtClean="0">
                <a:latin typeface="Times New Roman" pitchFamily="18" charset="0"/>
                <a:cs typeface="Times New Roman" pitchFamily="18" charset="0"/>
              </a:rPr>
              <a:t>is </a:t>
            </a:r>
            <a:r>
              <a:rPr lang="fr-FR" sz="2000" b="1" dirty="0" smtClean="0">
                <a:latin typeface="Times New Roman" pitchFamily="18" charset="0"/>
                <a:cs typeface="Times New Roman" pitchFamily="18" charset="0"/>
              </a:rPr>
              <a:t>more</a:t>
            </a:r>
            <a:r>
              <a:rPr lang="fr-FR" sz="2000" dirty="0" smtClean="0">
                <a:latin typeface="Times New Roman" pitchFamily="18" charset="0"/>
                <a:cs typeface="Times New Roman" pitchFamily="18" charset="0"/>
              </a:rPr>
              <a:t> or </a:t>
            </a:r>
            <a:r>
              <a:rPr lang="fr-FR" sz="2000" b="1" dirty="0" smtClean="0">
                <a:latin typeface="Times New Roman" pitchFamily="18" charset="0"/>
                <a:cs typeface="Times New Roman" pitchFamily="18" charset="0"/>
              </a:rPr>
              <a:t>less fertile </a:t>
            </a:r>
            <a:r>
              <a:rPr lang="fr-FR" sz="2000" dirty="0" smtClean="0">
                <a:latin typeface="Times New Roman" pitchFamily="18" charset="0"/>
                <a:cs typeface="Times New Roman" pitchFamily="18" charset="0"/>
              </a:rPr>
              <a:t>, and the </a:t>
            </a:r>
            <a:r>
              <a:rPr lang="fr-FR" sz="2000" b="1" dirty="0" smtClean="0">
                <a:latin typeface="Times New Roman" pitchFamily="18" charset="0"/>
                <a:cs typeface="Times New Roman" pitchFamily="18" charset="0"/>
              </a:rPr>
              <a:t>spot</a:t>
            </a:r>
            <a:r>
              <a:rPr lang="fr-FR" sz="2000" dirty="0" smtClean="0">
                <a:latin typeface="Times New Roman" pitchFamily="18" charset="0"/>
                <a:cs typeface="Times New Roman" pitchFamily="18" charset="0"/>
              </a:rPr>
              <a:t> is </a:t>
            </a:r>
            <a:r>
              <a:rPr lang="fr-FR" sz="2000" b="1" dirty="0" smtClean="0">
                <a:latin typeface="Times New Roman" pitchFamily="18" charset="0"/>
                <a:cs typeface="Times New Roman" pitchFamily="18" charset="0"/>
              </a:rPr>
              <a:t>more</a:t>
            </a:r>
            <a:r>
              <a:rPr lang="fr-FR" sz="2000" dirty="0" smtClean="0">
                <a:latin typeface="Times New Roman" pitchFamily="18" charset="0"/>
                <a:cs typeface="Times New Roman" pitchFamily="18" charset="0"/>
              </a:rPr>
              <a:t> or </a:t>
            </a:r>
            <a:r>
              <a:rPr lang="fr-FR" sz="2000" b="1" dirty="0" smtClean="0">
                <a:latin typeface="Times New Roman" pitchFamily="18" charset="0"/>
                <a:cs typeface="Times New Roman" pitchFamily="18" charset="0"/>
              </a:rPr>
              <a:t>less irrigated </a:t>
            </a:r>
            <a:r>
              <a:rPr lang="fr-FR" sz="2000" dirty="0" smtClean="0">
                <a:latin typeface="Times New Roman" pitchFamily="18" charset="0"/>
                <a:cs typeface="Times New Roman" pitchFamily="18" charset="0"/>
              </a:rPr>
              <a:t>….. </a:t>
            </a:r>
          </a:p>
          <a:p>
            <a:r>
              <a:rPr lang="fr-FR" sz="2000" dirty="0" smtClean="0">
                <a:latin typeface="Times New Roman" pitchFamily="18" charset="0"/>
                <a:cs typeface="Times New Roman" pitchFamily="18" charset="0"/>
              </a:rPr>
              <a:t>A </a:t>
            </a:r>
            <a:r>
              <a:rPr lang="fr-FR" sz="2000" b="1" dirty="0" smtClean="0">
                <a:latin typeface="Times New Roman" pitchFamily="18" charset="0"/>
                <a:cs typeface="Times New Roman" pitchFamily="18" charset="0"/>
              </a:rPr>
              <a:t>geologist</a:t>
            </a:r>
            <a:r>
              <a:rPr lang="fr-FR" sz="2000" dirty="0" smtClean="0">
                <a:latin typeface="Times New Roman" pitchFamily="18" charset="0"/>
                <a:cs typeface="Times New Roman" pitchFamily="18" charset="0"/>
              </a:rPr>
              <a:t> will select the fact that it is a </a:t>
            </a:r>
            <a:r>
              <a:rPr lang="fr-FR" sz="2000" b="1" dirty="0" smtClean="0">
                <a:latin typeface="Times New Roman" pitchFamily="18" charset="0"/>
                <a:cs typeface="Times New Roman" pitchFamily="18" charset="0"/>
              </a:rPr>
              <a:t>plain</a:t>
            </a:r>
            <a:r>
              <a:rPr lang="fr-FR" sz="2000" dirty="0" smtClean="0">
                <a:latin typeface="Times New Roman" pitchFamily="18" charset="0"/>
                <a:cs typeface="Times New Roman" pitchFamily="18" charset="0"/>
              </a:rPr>
              <a:t>, a </a:t>
            </a:r>
            <a:r>
              <a:rPr lang="fr-FR" sz="2000" b="1" dirty="0" smtClean="0">
                <a:latin typeface="Times New Roman" pitchFamily="18" charset="0"/>
                <a:cs typeface="Times New Roman" pitchFamily="18" charset="0"/>
              </a:rPr>
              <a:t>plateau</a:t>
            </a:r>
            <a:r>
              <a:rPr lang="fr-FR" sz="2000" dirty="0" smtClean="0">
                <a:latin typeface="Times New Roman" pitchFamily="18" charset="0"/>
                <a:cs typeface="Times New Roman" pitchFamily="18" charset="0"/>
              </a:rPr>
              <a:t> or a </a:t>
            </a:r>
            <a:r>
              <a:rPr lang="fr-FR" sz="2000" b="1" dirty="0" smtClean="0">
                <a:latin typeface="Times New Roman" pitchFamily="18" charset="0"/>
                <a:cs typeface="Times New Roman" pitchFamily="18" charset="0"/>
              </a:rPr>
              <a:t>mountain</a:t>
            </a:r>
            <a:r>
              <a:rPr lang="fr-FR" sz="2000" dirty="0" smtClean="0">
                <a:latin typeface="Times New Roman" pitchFamily="18" charset="0"/>
                <a:cs typeface="Times New Roman" pitchFamily="18" charset="0"/>
              </a:rPr>
              <a:t> ,that the </a:t>
            </a:r>
            <a:r>
              <a:rPr lang="fr-FR" sz="2000" b="1" dirty="0" smtClean="0">
                <a:latin typeface="Times New Roman" pitchFamily="18" charset="0"/>
                <a:cs typeface="Times New Roman" pitchFamily="18" charset="0"/>
              </a:rPr>
              <a:t>rock</a:t>
            </a:r>
            <a:r>
              <a:rPr lang="fr-FR" sz="2000" dirty="0" smtClean="0">
                <a:latin typeface="Times New Roman" pitchFamily="18" charset="0"/>
                <a:cs typeface="Times New Roman" pitchFamily="18" charset="0"/>
              </a:rPr>
              <a:t> is of such </a:t>
            </a:r>
            <a:r>
              <a:rPr lang="fr-FR" sz="2000" b="1" dirty="0" smtClean="0">
                <a:latin typeface="Times New Roman" pitchFamily="18" charset="0"/>
                <a:cs typeface="Times New Roman" pitchFamily="18" charset="0"/>
              </a:rPr>
              <a:t>nature</a:t>
            </a:r>
            <a:r>
              <a:rPr lang="fr-FR" sz="2000" dirty="0" smtClean="0">
                <a:latin typeface="Times New Roman" pitchFamily="18" charset="0"/>
                <a:cs typeface="Times New Roman" pitchFamily="18" charset="0"/>
              </a:rPr>
              <a:t> that we have  a </a:t>
            </a:r>
            <a:r>
              <a:rPr lang="fr-FR" sz="2000" b="1" dirty="0" smtClean="0">
                <a:latin typeface="Times New Roman" pitchFamily="18" charset="0"/>
                <a:cs typeface="Times New Roman" pitchFamily="18" charset="0"/>
              </a:rPr>
              <a:t>karstic relief </a:t>
            </a:r>
            <a:r>
              <a:rPr lang="fr-FR" sz="2000" dirty="0" smtClean="0">
                <a:latin typeface="Times New Roman" pitchFamily="18" charset="0"/>
                <a:cs typeface="Times New Roman" pitchFamily="18" charset="0"/>
              </a:rPr>
              <a:t>or something else … </a:t>
            </a:r>
          </a:p>
          <a:p>
            <a:pPr algn="ctr"/>
            <a:r>
              <a:rPr lang="fr-FR" sz="2000" b="1" dirty="0" smtClean="0">
                <a:latin typeface="Times New Roman" pitchFamily="18" charset="0"/>
                <a:cs typeface="Times New Roman" pitchFamily="18" charset="0"/>
              </a:rPr>
              <a:t>On this example we can see that</a:t>
            </a:r>
          </a:p>
          <a:p>
            <a:r>
              <a:rPr lang="fr-FR" sz="2000" dirty="0" smtClean="0">
                <a:latin typeface="Times New Roman" pitchFamily="18" charset="0"/>
                <a:cs typeface="Times New Roman" pitchFamily="18" charset="0"/>
              </a:rPr>
              <a:t>The </a:t>
            </a:r>
            <a:r>
              <a:rPr lang="fr-FR" sz="2000" u="sng" dirty="0" smtClean="0">
                <a:latin typeface="Times New Roman" pitchFamily="18" charset="0"/>
                <a:cs typeface="Times New Roman" pitchFamily="18" charset="0"/>
              </a:rPr>
              <a:t>sightseer</a:t>
            </a:r>
            <a:r>
              <a:rPr lang="fr-FR" sz="2000" dirty="0" smtClean="0">
                <a:latin typeface="Times New Roman" pitchFamily="18" charset="0"/>
                <a:cs typeface="Times New Roman" pitchFamily="18" charset="0"/>
              </a:rPr>
              <a:t> interprets the situation in accordance with his </a:t>
            </a:r>
            <a:r>
              <a:rPr lang="fr-FR" sz="2000" b="1" dirty="0" smtClean="0">
                <a:latin typeface="Times New Roman" pitchFamily="18" charset="0"/>
                <a:cs typeface="Times New Roman" pitchFamily="18" charset="0"/>
              </a:rPr>
              <a:t>impressions</a:t>
            </a:r>
            <a:r>
              <a:rPr lang="fr-FR" sz="2000" dirty="0" smtClean="0">
                <a:latin typeface="Times New Roman" pitchFamily="18" charset="0"/>
                <a:cs typeface="Times New Roman" pitchFamily="18" charset="0"/>
              </a:rPr>
              <a:t> and </a:t>
            </a:r>
            <a:r>
              <a:rPr lang="fr-FR" sz="2000" b="1" dirty="0" smtClean="0">
                <a:latin typeface="Times New Roman" pitchFamily="18" charset="0"/>
                <a:cs typeface="Times New Roman" pitchFamily="18" charset="0"/>
              </a:rPr>
              <a:t>pleasure</a:t>
            </a:r>
            <a:r>
              <a:rPr lang="fr-FR" sz="2000" dirty="0" smtClean="0">
                <a:latin typeface="Times New Roman" pitchFamily="18" charset="0"/>
                <a:cs typeface="Times New Roman" pitchFamily="18" charset="0"/>
              </a:rPr>
              <a:t> ,</a:t>
            </a:r>
          </a:p>
          <a:p>
            <a:r>
              <a:rPr lang="fr-FR" sz="2000" dirty="0" smtClean="0">
                <a:latin typeface="Times New Roman" pitchFamily="18" charset="0"/>
                <a:cs typeface="Times New Roman" pitchFamily="18" charset="0"/>
              </a:rPr>
              <a:t>The </a:t>
            </a:r>
            <a:r>
              <a:rPr lang="fr-FR" sz="2000" u="sng" dirty="0" smtClean="0">
                <a:latin typeface="Times New Roman" pitchFamily="18" charset="0"/>
                <a:cs typeface="Times New Roman" pitchFamily="18" charset="0"/>
              </a:rPr>
              <a:t>peasant</a:t>
            </a:r>
            <a:r>
              <a:rPr lang="fr-FR" sz="2000" dirty="0" smtClean="0">
                <a:latin typeface="Times New Roman" pitchFamily="18" charset="0"/>
                <a:cs typeface="Times New Roman" pitchFamily="18" charset="0"/>
              </a:rPr>
              <a:t>  interprets the situation in accord with his </a:t>
            </a:r>
            <a:r>
              <a:rPr lang="fr-FR" sz="2000" b="1" dirty="0" smtClean="0">
                <a:latin typeface="Times New Roman" pitchFamily="18" charset="0"/>
                <a:cs typeface="Times New Roman" pitchFamily="18" charset="0"/>
              </a:rPr>
              <a:t>practical  interests </a:t>
            </a:r>
            <a:r>
              <a:rPr lang="fr-FR" sz="2000" dirty="0" smtClean="0">
                <a:latin typeface="Times New Roman" pitchFamily="18" charset="0"/>
                <a:cs typeface="Times New Roman" pitchFamily="18" charset="0"/>
              </a:rPr>
              <a:t>( how to get benefit from the place in raising animals os planting ); </a:t>
            </a:r>
          </a:p>
          <a:p>
            <a:r>
              <a:rPr lang="fr-FR" sz="2000" dirty="0" smtClean="0">
                <a:latin typeface="Times New Roman" pitchFamily="18" charset="0"/>
                <a:cs typeface="Times New Roman" pitchFamily="18" charset="0"/>
              </a:rPr>
              <a:t>The </a:t>
            </a:r>
            <a:r>
              <a:rPr lang="fr-FR" sz="2000" u="sng" dirty="0" smtClean="0">
                <a:latin typeface="Times New Roman" pitchFamily="18" charset="0"/>
                <a:cs typeface="Times New Roman" pitchFamily="18" charset="0"/>
              </a:rPr>
              <a:t>geologist</a:t>
            </a:r>
            <a:r>
              <a:rPr lang="fr-FR" sz="2000" dirty="0" smtClean="0">
                <a:latin typeface="Times New Roman" pitchFamily="18" charset="0"/>
                <a:cs typeface="Times New Roman" pitchFamily="18" charset="0"/>
              </a:rPr>
              <a:t> interprets the situation  in function of </a:t>
            </a:r>
            <a:r>
              <a:rPr lang="fr-FR" sz="2000" b="1" dirty="0" smtClean="0">
                <a:latin typeface="Times New Roman" pitchFamily="18" charset="0"/>
                <a:cs typeface="Times New Roman" pitchFamily="18" charset="0"/>
              </a:rPr>
              <a:t>a knowledge</a:t>
            </a:r>
            <a:r>
              <a:rPr lang="fr-FR" sz="2000" dirty="0" smtClean="0">
                <a:latin typeface="Times New Roman" pitchFamily="18" charset="0"/>
                <a:cs typeface="Times New Roman" pitchFamily="18" charset="0"/>
              </a:rPr>
              <a:t> ( geology) and </a:t>
            </a:r>
            <a:r>
              <a:rPr lang="fr-FR" sz="2000" b="1" dirty="0" smtClean="0">
                <a:latin typeface="Times New Roman" pitchFamily="18" charset="0"/>
                <a:cs typeface="Times New Roman" pitchFamily="18" charset="0"/>
              </a:rPr>
              <a:t>concepts proper to this knowledge</a:t>
            </a:r>
            <a:r>
              <a:rPr lang="fr-FR" sz="2000" dirty="0" smtClean="0">
                <a:latin typeface="Times New Roman" pitchFamily="18" charset="0"/>
                <a:cs typeface="Times New Roman" pitchFamily="18" charset="0"/>
              </a:rPr>
              <a:t>(plain ,plateau ,mountain ,type  of rocks, type of relief).</a:t>
            </a:r>
          </a:p>
          <a:p>
            <a:endParaRPr lang="fr-FR" dirty="0" smtClean="0">
              <a:latin typeface="Times New Roman" pitchFamily="18" charset="0"/>
              <a:cs typeface="Times New Roman" pitchFamily="18" charset="0"/>
            </a:endParaRPr>
          </a:p>
          <a:p>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SA" dirty="0" smtClean="0"/>
              <a:t>لنتصور مسير على الأقدام في الريف</a:t>
            </a:r>
            <a:endParaRPr lang="fr-FR" dirty="0"/>
          </a:p>
        </p:txBody>
      </p:sp>
      <p:sp>
        <p:nvSpPr>
          <p:cNvPr id="3" name="Espace réservé du contenu 2"/>
          <p:cNvSpPr>
            <a:spLocks noGrp="1"/>
          </p:cNvSpPr>
          <p:nvPr>
            <p:ph idx="1"/>
          </p:nvPr>
        </p:nvSpPr>
        <p:spPr>
          <a:xfrm>
            <a:off x="556054" y="1269560"/>
            <a:ext cx="11009870" cy="4351338"/>
          </a:xfrm>
        </p:spPr>
        <p:txBody>
          <a:bodyPr>
            <a:normAutofit fontScale="77500" lnSpcReduction="20000"/>
          </a:bodyPr>
          <a:lstStyle/>
          <a:p>
            <a:pPr algn="r" rtl="1">
              <a:buNone/>
            </a:pPr>
            <a:r>
              <a:rPr lang="ar-SA" sz="3200" b="1" dirty="0" smtClean="0"/>
              <a:t>المتجول</a:t>
            </a:r>
            <a:r>
              <a:rPr lang="ar-SA" dirty="0" smtClean="0"/>
              <a:t> سينتقي ما إذا كان المنظر جميل أم لا، المنظر خلاب أم لا حتى يتجول في المكان، </a:t>
            </a:r>
            <a:r>
              <a:rPr lang="ar-SA" dirty="0" err="1" smtClean="0"/>
              <a:t>إلخ</a:t>
            </a:r>
            <a:endParaRPr lang="ar-SA" dirty="0" smtClean="0"/>
          </a:p>
          <a:p>
            <a:pPr algn="r" rtl="1">
              <a:spcBef>
                <a:spcPts val="1800"/>
              </a:spcBef>
              <a:buNone/>
            </a:pPr>
            <a:r>
              <a:rPr lang="ar-SA" sz="3200" b="1" dirty="0" smtClean="0"/>
              <a:t>المزارع</a:t>
            </a:r>
            <a:r>
              <a:rPr lang="ar-SA" dirty="0" smtClean="0"/>
              <a:t> (فلاح) سينتقي جوانب أخرى : حقيقة أن الأرض إلى حد ما خصبة أم لا، من أن المكان مروي جيدا (مشبع بالماء) ، </a:t>
            </a:r>
            <a:r>
              <a:rPr lang="ar-SA" dirty="0" err="1" smtClean="0"/>
              <a:t>إلخ</a:t>
            </a:r>
            <a:endParaRPr lang="ar-SA" dirty="0" smtClean="0"/>
          </a:p>
          <a:p>
            <a:pPr algn="r" rtl="1">
              <a:spcBef>
                <a:spcPts val="1800"/>
              </a:spcBef>
              <a:buNone/>
            </a:pPr>
            <a:r>
              <a:rPr lang="ar-SA" sz="3200" b="1" dirty="0" smtClean="0"/>
              <a:t>الجيولوجي</a:t>
            </a:r>
            <a:r>
              <a:rPr lang="ar-SA" dirty="0" smtClean="0"/>
              <a:t> (متخصص في علوم الأرض) سينتقي ما إذا كان الأمر متعلق بسهل أم بهضبة أو جبل، ومن أن الصخر هو من ذاك النوع ، ومن أنه متعلق بتضاريس لحفريات قديمة أم غيرها، </a:t>
            </a:r>
            <a:r>
              <a:rPr lang="ar-SA" dirty="0" err="1" smtClean="0"/>
              <a:t>إلخ</a:t>
            </a:r>
            <a:endParaRPr lang="ar-SA" dirty="0" smtClean="0"/>
          </a:p>
          <a:p>
            <a:pPr algn="r" rtl="1">
              <a:spcBef>
                <a:spcPts val="0"/>
              </a:spcBef>
              <a:buNone/>
            </a:pPr>
            <a:r>
              <a:rPr lang="ar-SA" dirty="0" smtClean="0"/>
              <a:t>في هذا المثال نرى أن </a:t>
            </a:r>
            <a:r>
              <a:rPr lang="ar-SA" u="sng" dirty="0" smtClean="0"/>
              <a:t>المتجول</a:t>
            </a:r>
            <a:r>
              <a:rPr lang="ar-SA" dirty="0" smtClean="0"/>
              <a:t> يفسر الوضعية حسب مزاجه </a:t>
            </a:r>
            <a:r>
              <a:rPr lang="ar-SA" dirty="0" smtClean="0">
                <a:solidFill>
                  <a:srgbClr val="002060"/>
                </a:solidFill>
              </a:rPr>
              <a:t>ومتعته</a:t>
            </a:r>
            <a:r>
              <a:rPr lang="ar-SA" dirty="0" smtClean="0"/>
              <a:t>. </a:t>
            </a:r>
          </a:p>
          <a:p>
            <a:pPr algn="r" rtl="1">
              <a:spcBef>
                <a:spcPts val="600"/>
              </a:spcBef>
              <a:buNone/>
            </a:pPr>
            <a:r>
              <a:rPr lang="ar-SA" dirty="0" smtClean="0"/>
              <a:t>وأن </a:t>
            </a:r>
            <a:r>
              <a:rPr lang="ar-SA" u="sng" dirty="0" smtClean="0"/>
              <a:t>المزارع</a:t>
            </a:r>
            <a:r>
              <a:rPr lang="ar-SA" dirty="0" smtClean="0"/>
              <a:t> يفسرها حسب </a:t>
            </a:r>
            <a:r>
              <a:rPr lang="ar-SA" dirty="0" smtClean="0">
                <a:solidFill>
                  <a:srgbClr val="002060"/>
                </a:solidFill>
              </a:rPr>
              <a:t>النفع</a:t>
            </a:r>
            <a:r>
              <a:rPr lang="ar-SA" dirty="0" smtClean="0"/>
              <a:t> العملي (كيف يستفيد من المكان لتربية الأنعام أو الزراعة)</a:t>
            </a:r>
          </a:p>
          <a:p>
            <a:pPr algn="r" rtl="1">
              <a:spcBef>
                <a:spcPts val="600"/>
              </a:spcBef>
              <a:buNone/>
            </a:pPr>
            <a:r>
              <a:rPr lang="ar-SA" dirty="0" smtClean="0"/>
              <a:t>وأن الجيولوجي يفسرها (الوضعية) حسب علم (الجيولوجيا) - الأرض – </a:t>
            </a:r>
            <a:r>
              <a:rPr lang="ar-SA" dirty="0" err="1" smtClean="0"/>
              <a:t>و</a:t>
            </a:r>
            <a:r>
              <a:rPr lang="ar-SA" dirty="0" smtClean="0"/>
              <a:t> مفاهيم متعلقة بهذا </a:t>
            </a:r>
            <a:r>
              <a:rPr lang="ar-SA" dirty="0" err="1" smtClean="0">
                <a:solidFill>
                  <a:srgbClr val="002060"/>
                </a:solidFill>
              </a:rPr>
              <a:t>الإختصاص</a:t>
            </a:r>
            <a:r>
              <a:rPr lang="ar-SA" dirty="0" smtClean="0"/>
              <a:t> (سهل، هضبة، نوع الصخر، نوع التضاريس).</a:t>
            </a:r>
          </a:p>
          <a:p>
            <a:pPr algn="r" rtl="1">
              <a:spcBef>
                <a:spcPts val="0"/>
              </a:spcBef>
              <a:buNone/>
            </a:pPr>
            <a:endParaRPr lang="fr-FR" dirty="0"/>
          </a:p>
        </p:txBody>
      </p:sp>
      <p:sp>
        <p:nvSpPr>
          <p:cNvPr id="4" name="Espace réservé du pied de page 3"/>
          <p:cNvSpPr>
            <a:spLocks noGrp="1"/>
          </p:cNvSpPr>
          <p:nvPr>
            <p:ph type="ftr" sz="quarter" idx="11"/>
          </p:nvPr>
        </p:nvSpPr>
        <p:spPr/>
        <p:txBody>
          <a:bodyPr/>
          <a:lstStyle/>
          <a:p>
            <a:r>
              <a:rPr lang="fr-BE" smtClean="0"/>
              <a:t>Formation à l'apporche par les compétences. B. Rey, S. Kahn, S. Van Lint. ULB UNICEF</a:t>
            </a:r>
            <a:endParaRPr lang="fr-BE"/>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623843"/>
            <a:ext cx="10515600" cy="5553120"/>
          </a:xfrm>
        </p:spPr>
        <p:txBody>
          <a:bodyPr>
            <a:normAutofit lnSpcReduction="10000"/>
          </a:bodyPr>
          <a:lstStyle/>
          <a:p>
            <a:pPr marL="0" indent="0" algn="ctr">
              <a:buNone/>
            </a:pPr>
            <a:endParaRPr lang="fr-BE" sz="2400" dirty="0" smtClean="0"/>
          </a:p>
          <a:p>
            <a:pPr marL="0" indent="0" algn="ctr">
              <a:buNone/>
            </a:pPr>
            <a:endParaRPr lang="fr-BE" sz="2400" dirty="0"/>
          </a:p>
          <a:p>
            <a:pPr marL="0" indent="0" algn="ctr">
              <a:buNone/>
            </a:pPr>
            <a:r>
              <a:rPr lang="fr-BE" sz="2400" dirty="0" smtClean="0"/>
              <a:t>Chacun </a:t>
            </a:r>
            <a:r>
              <a:rPr lang="fr-BE" sz="2400" dirty="0"/>
              <a:t>des trois a une </a:t>
            </a:r>
            <a:r>
              <a:rPr lang="fr-BE" sz="2400" b="1" u="sng" dirty="0"/>
              <a:t>attitude</a:t>
            </a:r>
            <a:r>
              <a:rPr lang="fr-BE" sz="2400" dirty="0"/>
              <a:t> qui lui est propre. </a:t>
            </a:r>
          </a:p>
          <a:p>
            <a:pPr marL="0" indent="0" algn="ctr">
              <a:buNone/>
            </a:pPr>
            <a:r>
              <a:rPr lang="fr-BE" sz="2400" dirty="0"/>
              <a:t>Cela signifie que chacun </a:t>
            </a:r>
            <a:r>
              <a:rPr lang="fr-BE" sz="2400" u="sng" dirty="0"/>
              <a:t>choisit</a:t>
            </a:r>
            <a:r>
              <a:rPr lang="fr-BE" sz="2400" dirty="0"/>
              <a:t> un angle de vue, correspondant à une </a:t>
            </a:r>
            <a:r>
              <a:rPr lang="fr-BE" sz="2400" u="sng" dirty="0"/>
              <a:t>valeur</a:t>
            </a:r>
            <a:r>
              <a:rPr lang="fr-BE" sz="2400" dirty="0"/>
              <a:t>. </a:t>
            </a:r>
          </a:p>
          <a:p>
            <a:pPr marL="536575" lvl="2" indent="0">
              <a:buNone/>
            </a:pPr>
            <a:r>
              <a:rPr lang="fr-BE" sz="2400" dirty="0"/>
              <a:t>Pour le promeneur, la valeur est le plaisir. </a:t>
            </a:r>
          </a:p>
          <a:p>
            <a:pPr marL="536575" lvl="2" indent="0">
              <a:buNone/>
            </a:pPr>
            <a:r>
              <a:rPr lang="fr-BE" sz="2400" dirty="0"/>
              <a:t>Pour l’agriculteur, la valeur est l’efficacité. </a:t>
            </a:r>
          </a:p>
          <a:p>
            <a:pPr marL="536575" lvl="2" indent="0">
              <a:buNone/>
            </a:pPr>
            <a:r>
              <a:rPr lang="fr-BE" sz="2400" dirty="0"/>
              <a:t>Pour le géologue, la valeur est la compréhension rationnelle et la vérité.</a:t>
            </a:r>
          </a:p>
          <a:p>
            <a:pPr marL="536575" lvl="2" indent="0">
              <a:buNone/>
            </a:pPr>
            <a:endParaRPr lang="fr-BE" sz="2400" b="1" dirty="0"/>
          </a:p>
          <a:p>
            <a:pPr marL="0" indent="0">
              <a:buNone/>
            </a:pPr>
            <a:r>
              <a:rPr lang="fr-BE" sz="2400" b="1" dirty="0"/>
              <a:t>A l’école, on attend de l’élève qu’il interprète les situations avec une attitude particulière … dont la valeur est la rationalité.</a:t>
            </a:r>
          </a:p>
          <a:p>
            <a:pPr marL="0" indent="0" algn="ctr">
              <a:buNone/>
            </a:pPr>
            <a:r>
              <a:rPr lang="fr-BE" sz="2400" b="1" dirty="0" smtClean="0"/>
              <a:t>Il faut arriver à le faire comprendre à tous les élèves.</a:t>
            </a:r>
            <a:endParaRPr lang="fr-BE" dirty="0"/>
          </a:p>
        </p:txBody>
      </p:sp>
      <p:sp>
        <p:nvSpPr>
          <p:cNvPr id="4" name="Espace réservé du pied de page 3"/>
          <p:cNvSpPr>
            <a:spLocks noGrp="1"/>
          </p:cNvSpPr>
          <p:nvPr>
            <p:ph type="ftr" sz="quarter" idx="11"/>
          </p:nvPr>
        </p:nvSpPr>
        <p:spPr/>
        <p:txBody>
          <a:bodyPr/>
          <a:lstStyle/>
          <a:p>
            <a:r>
              <a:rPr lang="fr-BE" smtClean="0"/>
              <a:t>Formation à l'apporche par les compétences. B. Rey, S. Kahn, S. Van Lint. ULB UNICEF</a:t>
            </a:r>
            <a:endParaRPr lang="fr-BE"/>
          </a:p>
        </p:txBody>
      </p:sp>
    </p:spTree>
    <p:extLst>
      <p:ext uri="{BB962C8B-B14F-4D97-AF65-F5344CB8AC3E}">
        <p14:creationId xmlns:p14="http://schemas.microsoft.com/office/powerpoint/2010/main" xmlns="" val="35227907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BE" smtClean="0"/>
              <a:t>Formation à l'apporche par les compétences. B. Rey, S. Kahn, S. Van Lint. ULB UNICEF</a:t>
            </a:r>
            <a:endParaRPr lang="fr-BE"/>
          </a:p>
        </p:txBody>
      </p:sp>
      <p:sp>
        <p:nvSpPr>
          <p:cNvPr id="3" name="ZoneTexte 2"/>
          <p:cNvSpPr txBox="1"/>
          <p:nvPr/>
        </p:nvSpPr>
        <p:spPr>
          <a:xfrm>
            <a:off x="540913" y="862884"/>
            <a:ext cx="10908405" cy="6247864"/>
          </a:xfrm>
          <a:prstGeom prst="rect">
            <a:avLst/>
          </a:prstGeom>
          <a:noFill/>
        </p:spPr>
        <p:txBody>
          <a:bodyPr wrap="square" rtlCol="0">
            <a:spAutoFit/>
          </a:bodyPr>
          <a:lstStyle/>
          <a:p>
            <a:pPr algn="ctr"/>
            <a:r>
              <a:rPr lang="fr-FR" sz="2800" dirty="0" smtClean="0">
                <a:latin typeface="Times New Roman" pitchFamily="18" charset="0"/>
                <a:cs typeface="Times New Roman" pitchFamily="18" charset="0"/>
              </a:rPr>
              <a:t>Every one of the three persons has his own </a:t>
            </a:r>
            <a:r>
              <a:rPr lang="fr-FR" sz="2800" b="1" dirty="0" smtClean="0">
                <a:latin typeface="Times New Roman" pitchFamily="18" charset="0"/>
                <a:cs typeface="Times New Roman" pitchFamily="18" charset="0"/>
              </a:rPr>
              <a:t>attitude.</a:t>
            </a:r>
          </a:p>
          <a:p>
            <a:pPr algn="ctr"/>
            <a:r>
              <a:rPr lang="fr-FR" sz="2800" dirty="0" smtClean="0">
                <a:latin typeface="Times New Roman" pitchFamily="18" charset="0"/>
                <a:cs typeface="Times New Roman" pitchFamily="18" charset="0"/>
              </a:rPr>
              <a:t>This means that every one </a:t>
            </a:r>
            <a:r>
              <a:rPr lang="fr-FR" sz="2800" b="1" dirty="0" smtClean="0">
                <a:latin typeface="Times New Roman" pitchFamily="18" charset="0"/>
                <a:cs typeface="Times New Roman" pitchFamily="18" charset="0"/>
              </a:rPr>
              <a:t>choses </a:t>
            </a:r>
            <a:r>
              <a:rPr lang="fr-FR" sz="2800" dirty="0" smtClean="0">
                <a:latin typeface="Times New Roman" pitchFamily="18" charset="0"/>
                <a:cs typeface="Times New Roman" pitchFamily="18" charset="0"/>
              </a:rPr>
              <a:t>from a certain angle of view that corresponds to a </a:t>
            </a:r>
            <a:r>
              <a:rPr lang="fr-FR" sz="2800" b="1" dirty="0" smtClean="0">
                <a:latin typeface="Times New Roman" pitchFamily="18" charset="0"/>
                <a:cs typeface="Times New Roman" pitchFamily="18" charset="0"/>
              </a:rPr>
              <a:t>value</a:t>
            </a:r>
            <a:r>
              <a:rPr lang="fr-FR" sz="2800" dirty="0" smtClean="0">
                <a:latin typeface="Times New Roman" pitchFamily="18" charset="0"/>
                <a:cs typeface="Times New Roman" pitchFamily="18" charset="0"/>
              </a:rPr>
              <a:t>.</a:t>
            </a:r>
          </a:p>
          <a:p>
            <a:pPr algn="ctr"/>
            <a:r>
              <a:rPr lang="fr-FR" sz="2800" dirty="0" smtClean="0">
                <a:latin typeface="Times New Roman" pitchFamily="18" charset="0"/>
                <a:cs typeface="Times New Roman" pitchFamily="18" charset="0"/>
              </a:rPr>
              <a:t>For the sightseer the value is the pleasure.</a:t>
            </a:r>
          </a:p>
          <a:p>
            <a:pPr algn="ctr"/>
            <a:r>
              <a:rPr lang="fr-FR" sz="2800" dirty="0" smtClean="0">
                <a:latin typeface="Times New Roman" pitchFamily="18" charset="0"/>
                <a:cs typeface="Times New Roman" pitchFamily="18" charset="0"/>
              </a:rPr>
              <a:t>For the peasant the value is the efficacity.</a:t>
            </a:r>
          </a:p>
          <a:p>
            <a:pPr algn="ctr"/>
            <a:r>
              <a:rPr lang="fr-FR" sz="2800" dirty="0" smtClean="0">
                <a:latin typeface="Times New Roman" pitchFamily="18" charset="0"/>
                <a:cs typeface="Times New Roman" pitchFamily="18" charset="0"/>
              </a:rPr>
              <a:t>For the geologist the value is the rational understanding and the verity.</a:t>
            </a:r>
          </a:p>
          <a:p>
            <a:pPr algn="ctr"/>
            <a:endParaRPr lang="fr-FR" sz="2800" dirty="0" smtClean="0">
              <a:latin typeface="Times New Roman" pitchFamily="18" charset="0"/>
              <a:cs typeface="Times New Roman" pitchFamily="18" charset="0"/>
            </a:endParaRPr>
          </a:p>
          <a:p>
            <a:pPr algn="ctr"/>
            <a:endParaRPr lang="fr-FR" sz="2800" dirty="0" smtClean="0">
              <a:latin typeface="Times New Roman" pitchFamily="18" charset="0"/>
              <a:cs typeface="Times New Roman" pitchFamily="18" charset="0"/>
            </a:endParaRPr>
          </a:p>
          <a:p>
            <a:pPr algn="ctr"/>
            <a:r>
              <a:rPr lang="fr-FR" sz="2800" dirty="0" smtClean="0">
                <a:latin typeface="Times New Roman" pitchFamily="18" charset="0"/>
                <a:cs typeface="Times New Roman" pitchFamily="18" charset="0"/>
              </a:rPr>
              <a:t>At the school we wait from the pupil to </a:t>
            </a:r>
            <a:r>
              <a:rPr lang="fr-FR" sz="2800" b="1" dirty="0" smtClean="0">
                <a:latin typeface="Times New Roman" pitchFamily="18" charset="0"/>
                <a:cs typeface="Times New Roman" pitchFamily="18" charset="0"/>
              </a:rPr>
              <a:t>interpret</a:t>
            </a:r>
            <a:r>
              <a:rPr lang="fr-FR" sz="2800" dirty="0" smtClean="0">
                <a:latin typeface="Times New Roman" pitchFamily="18" charset="0"/>
                <a:cs typeface="Times New Roman" pitchFamily="18" charset="0"/>
              </a:rPr>
              <a:t> the situations in a </a:t>
            </a:r>
            <a:r>
              <a:rPr lang="fr-FR" sz="2800" b="1" dirty="0" smtClean="0">
                <a:latin typeface="Times New Roman" pitchFamily="18" charset="0"/>
                <a:cs typeface="Times New Roman" pitchFamily="18" charset="0"/>
              </a:rPr>
              <a:t>particular attitude </a:t>
            </a:r>
            <a:r>
              <a:rPr lang="fr-FR" sz="2800" dirty="0" smtClean="0">
                <a:latin typeface="Times New Roman" pitchFamily="18" charset="0"/>
                <a:cs typeface="Times New Roman" pitchFamily="18" charset="0"/>
              </a:rPr>
              <a:t>….. whose value is the </a:t>
            </a:r>
            <a:r>
              <a:rPr lang="fr-FR" sz="2800" b="1" dirty="0" smtClean="0">
                <a:latin typeface="Times New Roman" pitchFamily="18" charset="0"/>
                <a:cs typeface="Times New Roman" pitchFamily="18" charset="0"/>
              </a:rPr>
              <a:t>rationality</a:t>
            </a:r>
            <a:r>
              <a:rPr lang="fr-FR" sz="2800" dirty="0" smtClean="0">
                <a:latin typeface="Times New Roman" pitchFamily="18" charset="0"/>
                <a:cs typeface="Times New Roman" pitchFamily="18" charset="0"/>
              </a:rPr>
              <a:t>.</a:t>
            </a:r>
          </a:p>
          <a:p>
            <a:pPr algn="ctr"/>
            <a:endParaRPr lang="fr-FR" sz="2800" dirty="0" smtClean="0">
              <a:latin typeface="Times New Roman" pitchFamily="18" charset="0"/>
              <a:cs typeface="Times New Roman" pitchFamily="18" charset="0"/>
            </a:endParaRPr>
          </a:p>
          <a:p>
            <a:pPr algn="ctr"/>
            <a:r>
              <a:rPr lang="fr-FR" sz="2800" dirty="0" smtClean="0">
                <a:latin typeface="Times New Roman" pitchFamily="18" charset="0"/>
                <a:cs typeface="Times New Roman" pitchFamily="18" charset="0"/>
              </a:rPr>
              <a:t>We should make it </a:t>
            </a:r>
            <a:r>
              <a:rPr lang="fr-FR" sz="2800" b="1" dirty="0" smtClean="0">
                <a:latin typeface="Times New Roman" pitchFamily="18" charset="0"/>
                <a:cs typeface="Times New Roman" pitchFamily="18" charset="0"/>
              </a:rPr>
              <a:t>clear </a:t>
            </a:r>
            <a:r>
              <a:rPr lang="fr-FR" sz="2800" dirty="0" smtClean="0">
                <a:latin typeface="Times New Roman" pitchFamily="18" charset="0"/>
                <a:cs typeface="Times New Roman" pitchFamily="18" charset="0"/>
              </a:rPr>
              <a:t>for all the pupils ( all pupils must </a:t>
            </a:r>
            <a:r>
              <a:rPr lang="fr-FR" sz="2800" b="1" dirty="0" smtClean="0">
                <a:latin typeface="Times New Roman" pitchFamily="18" charset="0"/>
                <a:cs typeface="Times New Roman" pitchFamily="18" charset="0"/>
              </a:rPr>
              <a:t>understand</a:t>
            </a:r>
            <a:r>
              <a:rPr lang="fr-FR" sz="2800" dirty="0" smtClean="0">
                <a:latin typeface="Times New Roman" pitchFamily="18" charset="0"/>
                <a:cs typeface="Times New Roman" pitchFamily="18" charset="0"/>
              </a:rPr>
              <a:t> it).</a:t>
            </a:r>
          </a:p>
          <a:p>
            <a:pPr algn="ctr"/>
            <a:endParaRPr lang="fr-FR" sz="2800" dirty="0" smtClean="0">
              <a:latin typeface="Times New Roman" pitchFamily="18" charset="0"/>
              <a:cs typeface="Times New Roman" pitchFamily="18" charset="0"/>
            </a:endParaRPr>
          </a:p>
          <a:p>
            <a:pPr algn="ctr"/>
            <a:endParaRPr lang="fr-FR" dirty="0" smtClean="0"/>
          </a:p>
          <a:p>
            <a:pPr algn="ctr"/>
            <a:endParaRPr lang="fr-F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BE" smtClean="0"/>
              <a:t>Formation à l'apporche par les compétences. B. Rey, S. Kahn, S. Van Lint. ULB UNICEF</a:t>
            </a:r>
            <a:endParaRPr lang="fr-BE"/>
          </a:p>
        </p:txBody>
      </p:sp>
      <p:sp>
        <p:nvSpPr>
          <p:cNvPr id="5" name="ZoneTexte 4"/>
          <p:cNvSpPr txBox="1"/>
          <p:nvPr/>
        </p:nvSpPr>
        <p:spPr>
          <a:xfrm>
            <a:off x="308919" y="2533135"/>
            <a:ext cx="11269362" cy="3046988"/>
          </a:xfrm>
          <a:prstGeom prst="rect">
            <a:avLst/>
          </a:prstGeom>
          <a:noFill/>
        </p:spPr>
        <p:txBody>
          <a:bodyPr wrap="square" rtlCol="0">
            <a:spAutoFit/>
          </a:bodyPr>
          <a:lstStyle/>
          <a:p>
            <a:pPr marL="2236788" algn="r" rtl="1">
              <a:lnSpc>
                <a:spcPct val="150000"/>
              </a:lnSpc>
              <a:spcBef>
                <a:spcPts val="1800"/>
              </a:spcBef>
            </a:pPr>
            <a:r>
              <a:rPr lang="ar-SA" sz="3600" dirty="0" smtClean="0"/>
              <a:t>القيمة للمتجول هي </a:t>
            </a:r>
            <a:r>
              <a:rPr lang="ar-SA" sz="3600" dirty="0" smtClean="0">
                <a:solidFill>
                  <a:srgbClr val="002060"/>
                </a:solidFill>
              </a:rPr>
              <a:t>المتعة</a:t>
            </a:r>
            <a:r>
              <a:rPr lang="ar-SA" sz="3600" dirty="0" smtClean="0"/>
              <a:t>.</a:t>
            </a:r>
          </a:p>
          <a:p>
            <a:pPr marL="2236788" algn="r" rtl="1">
              <a:lnSpc>
                <a:spcPct val="150000"/>
              </a:lnSpc>
              <a:spcBef>
                <a:spcPts val="1800"/>
              </a:spcBef>
            </a:pPr>
            <a:r>
              <a:rPr lang="ar-SA" sz="3600" dirty="0" smtClean="0"/>
              <a:t>القيمة للمزارع هي </a:t>
            </a:r>
            <a:r>
              <a:rPr lang="ar-SA" sz="3600" dirty="0" smtClean="0">
                <a:solidFill>
                  <a:srgbClr val="002060"/>
                </a:solidFill>
              </a:rPr>
              <a:t>الفعالية</a:t>
            </a:r>
            <a:r>
              <a:rPr lang="ar-SA" sz="3600" dirty="0" smtClean="0"/>
              <a:t>.</a:t>
            </a:r>
          </a:p>
          <a:p>
            <a:pPr marL="2236788" algn="r" rtl="1">
              <a:lnSpc>
                <a:spcPct val="150000"/>
              </a:lnSpc>
              <a:spcBef>
                <a:spcPts val="1800"/>
              </a:spcBef>
            </a:pPr>
            <a:r>
              <a:rPr lang="ar-SA" sz="3600" dirty="0" smtClean="0"/>
              <a:t>بينما للجيولوجي القيمة هي </a:t>
            </a:r>
            <a:r>
              <a:rPr lang="ar-SA" sz="3600" dirty="0" smtClean="0">
                <a:solidFill>
                  <a:srgbClr val="002060"/>
                </a:solidFill>
              </a:rPr>
              <a:t>الفهم الموضوعي </a:t>
            </a:r>
            <a:r>
              <a:rPr lang="ar-SA" sz="3600" dirty="0" err="1" smtClean="0">
                <a:solidFill>
                  <a:srgbClr val="002060"/>
                </a:solidFill>
              </a:rPr>
              <a:t>و</a:t>
            </a:r>
            <a:r>
              <a:rPr lang="ar-SA" sz="3600" dirty="0" smtClean="0">
                <a:solidFill>
                  <a:srgbClr val="002060"/>
                </a:solidFill>
              </a:rPr>
              <a:t> الحقيقة</a:t>
            </a:r>
            <a:r>
              <a:rPr lang="ar-SA" sz="3600" dirty="0" smtClean="0"/>
              <a:t>.</a:t>
            </a:r>
            <a:endParaRPr lang="fr-FR" sz="3600" dirty="0"/>
          </a:p>
        </p:txBody>
      </p:sp>
      <p:sp>
        <p:nvSpPr>
          <p:cNvPr id="6" name="ZoneTexte 5"/>
          <p:cNvSpPr txBox="1"/>
          <p:nvPr/>
        </p:nvSpPr>
        <p:spPr>
          <a:xfrm>
            <a:off x="1260389" y="679622"/>
            <a:ext cx="10144897" cy="1938992"/>
          </a:xfrm>
          <a:prstGeom prst="rect">
            <a:avLst/>
          </a:prstGeom>
          <a:noFill/>
        </p:spPr>
        <p:txBody>
          <a:bodyPr wrap="square" rtlCol="0">
            <a:spAutoFit/>
          </a:bodyPr>
          <a:lstStyle/>
          <a:p>
            <a:pPr algn="r" rtl="1"/>
            <a:r>
              <a:rPr lang="ar-SA" sz="4000" dirty="0" smtClean="0"/>
              <a:t>كل من الثلاثة له سلوك (موقف) خاص </a:t>
            </a:r>
            <a:r>
              <a:rPr lang="ar-SA" sz="4000" dirty="0" err="1" smtClean="0"/>
              <a:t>به</a:t>
            </a:r>
            <a:r>
              <a:rPr lang="ar-SA" sz="4000" dirty="0" smtClean="0"/>
              <a:t>.</a:t>
            </a:r>
            <a:br>
              <a:rPr lang="ar-SA" sz="4000" dirty="0" smtClean="0"/>
            </a:br>
            <a:r>
              <a:rPr lang="ar-SA" sz="4000" dirty="0" smtClean="0"/>
              <a:t>هذا يدل أن لكل منهم زاوية </a:t>
            </a:r>
            <a:r>
              <a:rPr lang="ar-SA" sz="4000" u="sng" dirty="0" smtClean="0"/>
              <a:t>يختارها</a:t>
            </a:r>
            <a:r>
              <a:rPr lang="ar-SA" sz="4000" dirty="0" smtClean="0"/>
              <a:t> للرؤية متعلقة </a:t>
            </a:r>
            <a:r>
              <a:rPr lang="ar-SA" sz="4000" u="sng" dirty="0" smtClean="0"/>
              <a:t>بقيمة</a:t>
            </a:r>
            <a:r>
              <a:rPr lang="ar-SA" sz="4000" dirty="0" smtClean="0"/>
              <a:t>.</a:t>
            </a:r>
            <a:br>
              <a:rPr lang="ar-SA" sz="4000" dirty="0" smtClean="0"/>
            </a:br>
            <a:endParaRPr lang="fr-FR" sz="40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452928"/>
            <a:ext cx="10515600" cy="5724035"/>
          </a:xfrm>
        </p:spPr>
        <p:txBody>
          <a:bodyPr>
            <a:normAutofit fontScale="77500" lnSpcReduction="20000"/>
          </a:bodyPr>
          <a:lstStyle/>
          <a:p>
            <a:pPr marL="0" indent="0" algn="ctr">
              <a:buNone/>
            </a:pPr>
            <a:r>
              <a:rPr lang="fr-BE" dirty="0"/>
              <a:t>L’attitude attendue de l’élève a les </a:t>
            </a:r>
            <a:r>
              <a:rPr lang="fr-BE" b="1" dirty="0"/>
              <a:t>caractéristiques suivantes </a:t>
            </a:r>
            <a:r>
              <a:rPr lang="fr-BE" b="1" dirty="0" smtClean="0"/>
              <a:t>:</a:t>
            </a:r>
          </a:p>
          <a:p>
            <a:pPr marL="0" indent="0" algn="ctr">
              <a:buNone/>
            </a:pPr>
            <a:r>
              <a:rPr lang="fr-BE" b="1" dirty="0" smtClean="0"/>
              <a:t> </a:t>
            </a:r>
            <a:endParaRPr lang="fr-BE" dirty="0"/>
          </a:p>
          <a:p>
            <a:pPr marL="342900" indent="-342900"/>
            <a:r>
              <a:rPr lang="fr-BE" b="1" dirty="0"/>
              <a:t> aborder la situation non pas avec son impression personnelle ou son opinion, non pas directement en vue de l’utilité pratique, mais en vue de la </a:t>
            </a:r>
            <a:r>
              <a:rPr lang="fr-BE" b="1" u="sng" dirty="0"/>
              <a:t>comprendre rationnellement</a:t>
            </a:r>
            <a:r>
              <a:rPr lang="fr-BE" b="1" dirty="0"/>
              <a:t> en se servant des </a:t>
            </a:r>
            <a:r>
              <a:rPr lang="fr-BE" b="1" u="sng" dirty="0"/>
              <a:t>savoirs</a:t>
            </a:r>
            <a:r>
              <a:rPr lang="fr-BE" b="1" dirty="0"/>
              <a:t> qu’on a appris à l’école </a:t>
            </a:r>
            <a:r>
              <a:rPr lang="fr-BE" b="1" dirty="0" smtClean="0">
                <a:solidFill>
                  <a:srgbClr val="FF0000"/>
                </a:solidFill>
                <a:sym typeface="Wingdings" panose="05000000000000000000" pitchFamily="2" charset="2"/>
              </a:rPr>
              <a:t> Attitude « instruite » et non attitude pratique.</a:t>
            </a:r>
          </a:p>
          <a:p>
            <a:pPr marL="0" indent="0">
              <a:buNone/>
            </a:pPr>
            <a:endParaRPr lang="fr-BE" dirty="0"/>
          </a:p>
          <a:p>
            <a:pPr marL="342900" lvl="0" indent="-342900"/>
            <a:r>
              <a:rPr lang="fr-BE" b="1" dirty="0"/>
              <a:t>vouloir comprendre la situation </a:t>
            </a:r>
            <a:r>
              <a:rPr lang="fr-BE" b="1" u="sng" dirty="0"/>
              <a:t>par soi-même</a:t>
            </a:r>
            <a:r>
              <a:rPr lang="fr-BE" b="1" dirty="0"/>
              <a:t> : il ne suffit pas d’être docile et de chercher à répéter ce qu’on a appris </a:t>
            </a:r>
            <a:r>
              <a:rPr lang="fr-BE" b="1" dirty="0" smtClean="0">
                <a:solidFill>
                  <a:srgbClr val="FF0000"/>
                </a:solidFill>
                <a:sym typeface="Wingdings" panose="05000000000000000000" pitchFamily="2" charset="2"/>
              </a:rPr>
              <a:t> Attitude « autonome » et non attitude d’obéissance sans réflexion.</a:t>
            </a:r>
          </a:p>
          <a:p>
            <a:pPr marL="0" lvl="0" indent="0">
              <a:buNone/>
            </a:pPr>
            <a:r>
              <a:rPr lang="fr-BE" b="1" dirty="0" smtClean="0"/>
              <a:t> </a:t>
            </a:r>
            <a:endParaRPr lang="fr-BE" dirty="0"/>
          </a:p>
          <a:p>
            <a:pPr marL="342900" lvl="0" indent="-342900"/>
            <a:r>
              <a:rPr lang="fr-BE" b="1" dirty="0"/>
              <a:t>formuler la réponse de façon à ce qu’elle puisse être </a:t>
            </a:r>
            <a:r>
              <a:rPr lang="fr-BE" b="1" u="sng" dirty="0"/>
              <a:t>comprise par tout le monde</a:t>
            </a:r>
            <a:r>
              <a:rPr lang="fr-BE" b="1" dirty="0"/>
              <a:t>, même par les personnes qui n’ont pas vécu la situation</a:t>
            </a:r>
            <a:r>
              <a:rPr lang="fr-BE" b="1" dirty="0" smtClean="0"/>
              <a:t>.</a:t>
            </a:r>
          </a:p>
          <a:p>
            <a:pPr marL="0" lvl="0" indent="0">
              <a:buNone/>
            </a:pPr>
            <a:endParaRPr lang="fr-BE" dirty="0"/>
          </a:p>
          <a:p>
            <a:pPr marL="0" indent="0">
              <a:buNone/>
            </a:pPr>
            <a:r>
              <a:rPr lang="fr-BE" dirty="0"/>
              <a:t> </a:t>
            </a:r>
          </a:p>
        </p:txBody>
      </p:sp>
      <p:sp>
        <p:nvSpPr>
          <p:cNvPr id="4" name="Espace réservé du pied de page 3"/>
          <p:cNvSpPr>
            <a:spLocks noGrp="1"/>
          </p:cNvSpPr>
          <p:nvPr>
            <p:ph type="ftr" sz="quarter" idx="11"/>
          </p:nvPr>
        </p:nvSpPr>
        <p:spPr/>
        <p:txBody>
          <a:bodyPr/>
          <a:lstStyle/>
          <a:p>
            <a:r>
              <a:rPr lang="fr-BE" smtClean="0"/>
              <a:t>Formation à l'apporche par les compétences. B. Rey, S. Kahn, S. Van Lint. ULB UNICEF</a:t>
            </a:r>
            <a:endParaRPr lang="fr-BE"/>
          </a:p>
        </p:txBody>
      </p:sp>
    </p:spTree>
    <p:extLst>
      <p:ext uri="{BB962C8B-B14F-4D97-AF65-F5344CB8AC3E}">
        <p14:creationId xmlns:p14="http://schemas.microsoft.com/office/powerpoint/2010/main" xmlns="" val="1983025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a:xfrm>
            <a:off x="1981200" y="274638"/>
            <a:ext cx="8229600" cy="778098"/>
          </a:xfrm>
        </p:spPr>
        <p:txBody>
          <a:bodyPr>
            <a:normAutofit fontScale="90000"/>
          </a:bodyPr>
          <a:lstStyle/>
          <a:p>
            <a:pPr algn="ctr"/>
            <a:r>
              <a:rPr lang="fr-BE" sz="4000" b="1" dirty="0" smtClean="0">
                <a:solidFill>
                  <a:srgbClr val="FF0000"/>
                </a:solidFill>
              </a:rPr>
              <a:t>Rappel sur le fonctionnement </a:t>
            </a:r>
            <a:r>
              <a:rPr lang="fr-BE" sz="4000" b="1" dirty="0">
                <a:solidFill>
                  <a:srgbClr val="FF0000"/>
                </a:solidFill>
              </a:rPr>
              <a:t>d’une compétence</a:t>
            </a:r>
          </a:p>
        </p:txBody>
      </p:sp>
      <p:sp>
        <p:nvSpPr>
          <p:cNvPr id="15363" name="Espace réservé du contenu 2"/>
          <p:cNvSpPr>
            <a:spLocks noGrp="1"/>
          </p:cNvSpPr>
          <p:nvPr>
            <p:ph idx="1"/>
          </p:nvPr>
        </p:nvSpPr>
        <p:spPr>
          <a:xfrm>
            <a:off x="1981200" y="1124745"/>
            <a:ext cx="8229600" cy="5001419"/>
          </a:xfrm>
        </p:spPr>
        <p:txBody>
          <a:bodyPr>
            <a:normAutofit fontScale="92500" lnSpcReduction="10000"/>
          </a:bodyPr>
          <a:lstStyle/>
          <a:p>
            <a:pPr lvl="2"/>
            <a:endParaRPr lang="fr-BE" sz="3600" dirty="0"/>
          </a:p>
          <a:p>
            <a:pPr lvl="2"/>
            <a:r>
              <a:rPr lang="fr-BE" sz="4000" b="1" dirty="0" smtClean="0">
                <a:solidFill>
                  <a:srgbClr val="00B0F0"/>
                </a:solidFill>
              </a:rPr>
              <a:t>Connaissances (qu’on appelle parfois « savoirs »)</a:t>
            </a:r>
            <a:endParaRPr lang="fr-BE" sz="4000" b="1" dirty="0">
              <a:solidFill>
                <a:srgbClr val="00B0F0"/>
              </a:solidFill>
            </a:endParaRPr>
          </a:p>
          <a:p>
            <a:pPr lvl="2"/>
            <a:r>
              <a:rPr lang="fr-BE" sz="4000" b="1" dirty="0" smtClean="0">
                <a:solidFill>
                  <a:srgbClr val="00B050"/>
                </a:solidFill>
              </a:rPr>
              <a:t>Procédures (savoir-faire)</a:t>
            </a:r>
            <a:endParaRPr lang="fr-BE" sz="4000" b="1" dirty="0">
              <a:solidFill>
                <a:srgbClr val="00B050"/>
              </a:solidFill>
            </a:endParaRPr>
          </a:p>
          <a:p>
            <a:pPr lvl="2">
              <a:buFontTx/>
              <a:buNone/>
            </a:pPr>
            <a:endParaRPr lang="fr-BE" dirty="0" smtClean="0"/>
          </a:p>
          <a:p>
            <a:pPr>
              <a:buFontTx/>
              <a:buNone/>
            </a:pPr>
            <a:r>
              <a:rPr lang="fr-BE" sz="6000" b="1" dirty="0">
                <a:sym typeface="Wingdings" panose="05000000000000000000" pitchFamily="2" charset="2"/>
              </a:rPr>
              <a:t>     </a:t>
            </a:r>
            <a:r>
              <a:rPr lang="fr-BE" sz="4800" b="1" dirty="0">
                <a:sym typeface="Wingdings" panose="05000000000000000000" pitchFamily="2" charset="2"/>
              </a:rPr>
              <a:t>     Mobilisation</a:t>
            </a:r>
            <a:r>
              <a:rPr lang="fr-BE" dirty="0" smtClean="0">
                <a:sym typeface="Wingdings" panose="05000000000000000000" pitchFamily="2" charset="2"/>
              </a:rPr>
              <a:t> </a:t>
            </a:r>
          </a:p>
          <a:p>
            <a:pPr>
              <a:buFontTx/>
              <a:buNone/>
            </a:pPr>
            <a:r>
              <a:rPr lang="fr-BE" dirty="0" smtClean="0">
                <a:sym typeface="Wingdings" panose="05000000000000000000" pitchFamily="2" charset="2"/>
              </a:rPr>
              <a:t>   (parmi les connaissances et procédures que l’élève possède, choisir celles qui conviennent à la situation)</a:t>
            </a:r>
            <a:endParaRPr lang="fr-BE" dirty="0" smtClean="0"/>
          </a:p>
        </p:txBody>
      </p:sp>
      <p:sp>
        <p:nvSpPr>
          <p:cNvPr id="2" name="Espace réservé du pied de page 1"/>
          <p:cNvSpPr>
            <a:spLocks noGrp="1"/>
          </p:cNvSpPr>
          <p:nvPr>
            <p:ph type="ftr" sz="quarter" idx="11"/>
          </p:nvPr>
        </p:nvSpPr>
        <p:spPr/>
        <p:txBody>
          <a:bodyPr/>
          <a:lstStyle/>
          <a:p>
            <a:r>
              <a:rPr lang="fr-BE" smtClean="0"/>
              <a:t>Formation à l'apporche par les compétences. B. Rey, S. Kahn, S. Van Lint. ULB UNICEF</a:t>
            </a:r>
            <a:endParaRPr lang="fr-BE"/>
          </a:p>
        </p:txBody>
      </p:sp>
    </p:spTree>
    <p:extLst>
      <p:ext uri="{BB962C8B-B14F-4D97-AF65-F5344CB8AC3E}">
        <p14:creationId xmlns:p14="http://schemas.microsoft.com/office/powerpoint/2010/main" xmlns="" val="21791820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BE" smtClean="0"/>
              <a:t>Formation à l'apporche par les compétences. B. Rey, S. Kahn, S. Van Lint. ULB UNICEF</a:t>
            </a:r>
            <a:endParaRPr lang="fr-BE"/>
          </a:p>
        </p:txBody>
      </p:sp>
      <p:sp>
        <p:nvSpPr>
          <p:cNvPr id="4" name="ZoneTexte 3"/>
          <p:cNvSpPr txBox="1"/>
          <p:nvPr/>
        </p:nvSpPr>
        <p:spPr>
          <a:xfrm>
            <a:off x="1687132" y="746975"/>
            <a:ext cx="8062175" cy="1077218"/>
          </a:xfrm>
          <a:prstGeom prst="rect">
            <a:avLst/>
          </a:prstGeom>
          <a:noFill/>
        </p:spPr>
        <p:txBody>
          <a:bodyPr wrap="square" rtlCol="0">
            <a:spAutoFit/>
          </a:bodyPr>
          <a:lstStyle/>
          <a:p>
            <a:pPr algn="ctr"/>
            <a:r>
              <a:rPr lang="fr-FR" sz="3200" dirty="0" smtClean="0">
                <a:latin typeface="Times New Roman" pitchFamily="18" charset="0"/>
                <a:cs typeface="Times New Roman" pitchFamily="18" charset="0"/>
              </a:rPr>
              <a:t>The expected attitude/ behaviour of the pupil has the following characteristics</a:t>
            </a:r>
            <a:endParaRPr lang="fr-FR" sz="3200" dirty="0">
              <a:latin typeface="Times New Roman" pitchFamily="18" charset="0"/>
              <a:cs typeface="Times New Roman" pitchFamily="18" charset="0"/>
            </a:endParaRPr>
          </a:p>
        </p:txBody>
      </p:sp>
      <p:sp>
        <p:nvSpPr>
          <p:cNvPr id="5" name="ZoneTexte 4"/>
          <p:cNvSpPr txBox="1"/>
          <p:nvPr/>
        </p:nvSpPr>
        <p:spPr>
          <a:xfrm>
            <a:off x="734097" y="2112135"/>
            <a:ext cx="11140224" cy="4247317"/>
          </a:xfrm>
          <a:prstGeom prst="rect">
            <a:avLst/>
          </a:prstGeom>
          <a:noFill/>
        </p:spPr>
        <p:txBody>
          <a:bodyPr wrap="square" rtlCol="0">
            <a:spAutoFit/>
          </a:bodyPr>
          <a:lstStyle/>
          <a:p>
            <a:r>
              <a:rPr lang="fr-FR" sz="2800" dirty="0" smtClean="0">
                <a:latin typeface="Times New Roman" pitchFamily="18" charset="0"/>
                <a:cs typeface="Times New Roman" pitchFamily="18" charset="0"/>
              </a:rPr>
              <a:t>Address the situation not through a personal impression or opinion, nor directly for the practical utility ,but </a:t>
            </a:r>
            <a:r>
              <a:rPr lang="fr-FR" sz="2800" b="1" u="sng" dirty="0" smtClean="0">
                <a:latin typeface="Times New Roman" pitchFamily="18" charset="0"/>
                <a:cs typeface="Times New Roman" pitchFamily="18" charset="0"/>
              </a:rPr>
              <a:t>to understand it rationally </a:t>
            </a:r>
            <a:r>
              <a:rPr lang="fr-FR" sz="2800" dirty="0" smtClean="0">
                <a:latin typeface="Times New Roman" pitchFamily="18" charset="0"/>
                <a:cs typeface="Times New Roman" pitchFamily="18" charset="0"/>
              </a:rPr>
              <a:t>using </a:t>
            </a:r>
            <a:r>
              <a:rPr lang="fr-FR" sz="2800" dirty="0" smtClean="0">
                <a:latin typeface="Times New Roman" pitchFamily="18" charset="0"/>
                <a:cs typeface="Times New Roman" pitchFamily="18" charset="0"/>
              </a:rPr>
              <a:t>the </a:t>
            </a:r>
            <a:r>
              <a:rPr lang="fr-FR" sz="2800" b="1" u="sng" dirty="0" smtClean="0">
                <a:latin typeface="Times New Roman" pitchFamily="18" charset="0"/>
                <a:cs typeface="Times New Roman" pitchFamily="18" charset="0"/>
              </a:rPr>
              <a:t>knowledge</a:t>
            </a:r>
            <a:r>
              <a:rPr lang="fr-FR" sz="2800" dirty="0" smtClean="0">
                <a:latin typeface="Times New Roman" pitchFamily="18" charset="0"/>
                <a:cs typeface="Times New Roman" pitchFamily="18" charset="0"/>
              </a:rPr>
              <a:t> learned at school</a:t>
            </a:r>
          </a:p>
          <a:p>
            <a:r>
              <a:rPr lang="fr-FR" sz="2800" dirty="0" smtClean="0">
                <a:solidFill>
                  <a:srgbClr val="FF0000"/>
                </a:solidFill>
                <a:latin typeface="Times New Roman" pitchFamily="18" charset="0"/>
                <a:cs typeface="Times New Roman" pitchFamily="18" charset="0"/>
              </a:rPr>
              <a:t>→ attitude « educated » and not practical attitude. </a:t>
            </a:r>
          </a:p>
          <a:p>
            <a:pPr>
              <a:buFont typeface="Arial" charset="0"/>
              <a:buChar char="•"/>
            </a:pPr>
            <a:r>
              <a:rPr lang="fr-FR" sz="2800" dirty="0" smtClean="0">
                <a:latin typeface="Times New Roman" pitchFamily="18" charset="0"/>
                <a:cs typeface="Times New Roman" pitchFamily="18" charset="0"/>
              </a:rPr>
              <a:t>To want to understand the situation </a:t>
            </a:r>
            <a:r>
              <a:rPr lang="fr-FR" sz="2800" b="1" u="sng" dirty="0" smtClean="0">
                <a:latin typeface="Times New Roman" pitchFamily="18" charset="0"/>
                <a:cs typeface="Times New Roman" pitchFamily="18" charset="0"/>
              </a:rPr>
              <a:t>by </a:t>
            </a:r>
            <a:r>
              <a:rPr lang="fr-FR" sz="2800" b="1" u="sng" dirty="0" smtClean="0">
                <a:latin typeface="Times New Roman" pitchFamily="18" charset="0"/>
                <a:cs typeface="Times New Roman" pitchFamily="18" charset="0"/>
              </a:rPr>
              <a:t>one self</a:t>
            </a:r>
            <a:r>
              <a:rPr lang="fr-FR" sz="2800" dirty="0" smtClean="0">
                <a:latin typeface="Times New Roman" pitchFamily="18" charset="0"/>
                <a:cs typeface="Times New Roman" pitchFamily="18" charset="0"/>
              </a:rPr>
              <a:t>: </a:t>
            </a:r>
            <a:r>
              <a:rPr lang="fr-FR" sz="2800" dirty="0" smtClean="0">
                <a:latin typeface="Times New Roman" pitchFamily="18" charset="0"/>
                <a:cs typeface="Times New Roman" pitchFamily="18" charset="0"/>
              </a:rPr>
              <a:t>we should not be docile and repeat what we have learned </a:t>
            </a:r>
            <a:r>
              <a:rPr lang="fr-FR" sz="2800" dirty="0" smtClean="0">
                <a:solidFill>
                  <a:srgbClr val="FF0000"/>
                </a:solidFill>
                <a:latin typeface="Times New Roman" pitchFamily="18" charset="0"/>
                <a:cs typeface="Times New Roman" pitchFamily="18" charset="0"/>
              </a:rPr>
              <a:t>→ « </a:t>
            </a:r>
            <a:r>
              <a:rPr lang="fr-FR" sz="2800" dirty="0" smtClean="0">
                <a:solidFill>
                  <a:srgbClr val="FF0000"/>
                </a:solidFill>
                <a:latin typeface="Times New Roman" pitchFamily="18" charset="0"/>
                <a:cs typeface="Times New Roman" pitchFamily="18" charset="0"/>
              </a:rPr>
              <a:t>autonomous » attitude </a:t>
            </a:r>
            <a:r>
              <a:rPr lang="fr-FR" sz="2800" dirty="0" smtClean="0">
                <a:solidFill>
                  <a:srgbClr val="FF0000"/>
                </a:solidFill>
                <a:latin typeface="Times New Roman" pitchFamily="18" charset="0"/>
                <a:cs typeface="Times New Roman" pitchFamily="18" charset="0"/>
              </a:rPr>
              <a:t>and not obedience attitude without </a:t>
            </a:r>
            <a:r>
              <a:rPr lang="fr-FR" sz="2800" dirty="0" smtClean="0">
                <a:solidFill>
                  <a:srgbClr val="FF0000"/>
                </a:solidFill>
                <a:latin typeface="Times New Roman" pitchFamily="18" charset="0"/>
                <a:cs typeface="Times New Roman" pitchFamily="18" charset="0"/>
              </a:rPr>
              <a:t>reflexion.</a:t>
            </a:r>
            <a:endParaRPr lang="fr-FR" sz="2800" dirty="0" smtClean="0">
              <a:solidFill>
                <a:srgbClr val="FF0000"/>
              </a:solidFill>
              <a:latin typeface="Times New Roman" pitchFamily="18" charset="0"/>
              <a:cs typeface="Times New Roman" pitchFamily="18" charset="0"/>
            </a:endParaRPr>
          </a:p>
          <a:p>
            <a:pPr>
              <a:buFont typeface="Arial" charset="0"/>
              <a:buChar char="•"/>
            </a:pPr>
            <a:r>
              <a:rPr lang="fr-FR" sz="2800" dirty="0" smtClean="0">
                <a:latin typeface="Times New Roman" pitchFamily="18" charset="0"/>
                <a:cs typeface="Times New Roman" pitchFamily="18" charset="0"/>
              </a:rPr>
              <a:t> formulate the answer in such a way that could be </a:t>
            </a:r>
            <a:r>
              <a:rPr lang="fr-FR" sz="2800" b="1" u="sng" dirty="0" smtClean="0">
                <a:latin typeface="Times New Roman" pitchFamily="18" charset="0"/>
                <a:cs typeface="Times New Roman" pitchFamily="18" charset="0"/>
              </a:rPr>
              <a:t>understood by every one</a:t>
            </a:r>
            <a:r>
              <a:rPr lang="fr-FR" sz="2800" dirty="0" smtClean="0">
                <a:latin typeface="Times New Roman" pitchFamily="18" charset="0"/>
                <a:cs typeface="Times New Roman" pitchFamily="18" charset="0"/>
              </a:rPr>
              <a:t>, even by the ones </a:t>
            </a:r>
            <a:r>
              <a:rPr lang="fr-FR" sz="2800" dirty="0" smtClean="0">
                <a:latin typeface="Times New Roman" pitchFamily="18" charset="0"/>
                <a:cs typeface="Times New Roman" pitchFamily="18" charset="0"/>
              </a:rPr>
              <a:t>who </a:t>
            </a:r>
            <a:r>
              <a:rPr lang="fr-FR" sz="2800" dirty="0" smtClean="0">
                <a:latin typeface="Times New Roman" pitchFamily="18" charset="0"/>
                <a:cs typeface="Times New Roman" pitchFamily="18" charset="0"/>
              </a:rPr>
              <a:t>did not live the </a:t>
            </a:r>
            <a:r>
              <a:rPr lang="fr-FR" sz="2800" dirty="0" smtClean="0">
                <a:latin typeface="Times New Roman" pitchFamily="18" charset="0"/>
                <a:cs typeface="Times New Roman" pitchFamily="18" charset="0"/>
              </a:rPr>
              <a:t>situation.</a:t>
            </a:r>
            <a:endParaRPr lang="fr-FR" sz="2800" dirty="0" smtClean="0">
              <a:latin typeface="Times New Roman" pitchFamily="18" charset="0"/>
              <a:cs typeface="Times New Roman" pitchFamily="18" charset="0"/>
            </a:endParaRPr>
          </a:p>
          <a:p>
            <a:r>
              <a:rPr lang="fr-FR" dirty="0" smtClean="0">
                <a:latin typeface="Arial Black"/>
              </a:rPr>
              <a:t> </a:t>
            </a:r>
            <a:endParaRPr lang="fr-F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SA" sz="3000" dirty="0" smtClean="0"/>
              <a:t>الموقف (السلوك المرجو) المنتظر من التلميذ له الخصائص التالية: </a:t>
            </a:r>
            <a:endParaRPr lang="fr-FR" sz="3000" dirty="0"/>
          </a:p>
        </p:txBody>
      </p:sp>
      <p:sp>
        <p:nvSpPr>
          <p:cNvPr id="3" name="Espace réservé du contenu 2"/>
          <p:cNvSpPr>
            <a:spLocks noGrp="1"/>
          </p:cNvSpPr>
          <p:nvPr>
            <p:ph idx="1"/>
          </p:nvPr>
        </p:nvSpPr>
        <p:spPr>
          <a:xfrm>
            <a:off x="383059" y="1825625"/>
            <a:ext cx="10970741" cy="4351338"/>
          </a:xfrm>
        </p:spPr>
        <p:txBody>
          <a:bodyPr>
            <a:normAutofit lnSpcReduction="10000"/>
          </a:bodyPr>
          <a:lstStyle/>
          <a:p>
            <a:pPr algn="r" rtl="1"/>
            <a:r>
              <a:rPr lang="ar-SA" dirty="0" smtClean="0"/>
              <a:t>تناول الوضعية ليس بالانطباع الشخصي أو بالرأي الفردي وليس بالمباشر حسب النظرة للممارسة العملية بل حسب الفهم الموضوعي المعتمد على المعرفة التي اكتسبنا في المدرسة.</a:t>
            </a:r>
            <a:br>
              <a:rPr lang="ar-SA" dirty="0" smtClean="0"/>
            </a:br>
            <a:r>
              <a:rPr lang="ar-SA" dirty="0" smtClean="0"/>
              <a:t>        موقف متعلم (منجر عن المدرسة) لا موقف ممارسة عملية.</a:t>
            </a:r>
          </a:p>
          <a:p>
            <a:pPr algn="r" rtl="1">
              <a:spcBef>
                <a:spcPts val="1800"/>
              </a:spcBef>
            </a:pPr>
            <a:r>
              <a:rPr lang="ar-SA" dirty="0" smtClean="0"/>
              <a:t>إرادة فهم الوضعية ذاتيا لا يكفي أن يكون مذعنا (انقيادي) ويحرص على تكرار ما تعلمه.</a:t>
            </a:r>
            <a:br>
              <a:rPr lang="ar-SA" dirty="0" smtClean="0"/>
            </a:br>
            <a:r>
              <a:rPr lang="ar-SA" dirty="0" smtClean="0"/>
              <a:t>	“ استقلال ذاتي ” لا موقف الامتثال (الإذعان و الانصياع) دون تفكير.</a:t>
            </a:r>
          </a:p>
          <a:p>
            <a:pPr algn="r" rtl="1">
              <a:spcBef>
                <a:spcPts val="1800"/>
              </a:spcBef>
            </a:pPr>
            <a:r>
              <a:rPr lang="ar-SA" dirty="0" smtClean="0"/>
              <a:t>صياغة الجواب بحيث يكون مفهوما من الجميع حتى اللذين لم يعيشوا الوضعية.</a:t>
            </a:r>
            <a:endParaRPr lang="fr-FR" dirty="0"/>
          </a:p>
        </p:txBody>
      </p:sp>
      <p:sp>
        <p:nvSpPr>
          <p:cNvPr id="4" name="Espace réservé du pied de page 3"/>
          <p:cNvSpPr>
            <a:spLocks noGrp="1"/>
          </p:cNvSpPr>
          <p:nvPr>
            <p:ph type="ftr" sz="quarter" idx="11"/>
          </p:nvPr>
        </p:nvSpPr>
        <p:spPr/>
        <p:txBody>
          <a:bodyPr/>
          <a:lstStyle/>
          <a:p>
            <a:r>
              <a:rPr lang="fr-BE" smtClean="0"/>
              <a:t>Formation à l'apporche par les compétences. B. Rey, S. Kahn, S. Van Lint. ULB UNICEF</a:t>
            </a:r>
            <a:endParaRPr lang="fr-BE"/>
          </a:p>
        </p:txBody>
      </p:sp>
      <p:cxnSp>
        <p:nvCxnSpPr>
          <p:cNvPr id="6" name="Connecteur droit avec flèche 5" descr="بمعنى"/>
          <p:cNvCxnSpPr/>
          <p:nvPr/>
        </p:nvCxnSpPr>
        <p:spPr>
          <a:xfrm rot="10800000">
            <a:off x="10440000" y="2844000"/>
            <a:ext cx="432000" cy="0"/>
          </a:xfrm>
          <a:prstGeom prst="straightConnector1">
            <a:avLst/>
          </a:prstGeom>
          <a:ln cap="rnd" cmpd="sng">
            <a:prstDash val="solid"/>
            <a:round/>
            <a:headEnd w="lg" len="lg"/>
            <a:tailEnd type="arrow"/>
          </a:ln>
        </p:spPr>
        <p:style>
          <a:lnRef idx="3">
            <a:schemeClr val="accent5"/>
          </a:lnRef>
          <a:fillRef idx="0">
            <a:schemeClr val="accent5"/>
          </a:fillRef>
          <a:effectRef idx="2">
            <a:schemeClr val="accent5"/>
          </a:effectRef>
          <a:fontRef idx="minor">
            <a:schemeClr val="tx1"/>
          </a:fontRef>
        </p:style>
      </p:cxnSp>
      <p:cxnSp>
        <p:nvCxnSpPr>
          <p:cNvPr id="7" name="Connecteur droit avec flèche 6" descr="بمعنى"/>
          <p:cNvCxnSpPr/>
          <p:nvPr/>
        </p:nvCxnSpPr>
        <p:spPr>
          <a:xfrm rot="10800000">
            <a:off x="10440000" y="3852000"/>
            <a:ext cx="432000" cy="0"/>
          </a:xfrm>
          <a:prstGeom prst="straightConnector1">
            <a:avLst/>
          </a:prstGeom>
          <a:ln cap="rnd" cmpd="sng">
            <a:prstDash val="solid"/>
            <a:round/>
            <a:headEnd w="lg" len="lg"/>
            <a:tailEnd type="arrow"/>
          </a:ln>
        </p:spPr>
        <p:style>
          <a:lnRef idx="3">
            <a:schemeClr val="accent5"/>
          </a:lnRef>
          <a:fillRef idx="0">
            <a:schemeClr val="accent5"/>
          </a:fillRef>
          <a:effectRef idx="2">
            <a:schemeClr val="accent5"/>
          </a:effectRef>
          <a:fontRef idx="minor">
            <a:schemeClr val="tx1"/>
          </a:fontRef>
        </p:style>
      </p:cxn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40491" y="703240"/>
            <a:ext cx="10515600" cy="4351338"/>
          </a:xfrm>
        </p:spPr>
        <p:txBody>
          <a:bodyPr>
            <a:noAutofit/>
          </a:bodyPr>
          <a:lstStyle/>
          <a:p>
            <a:pPr marL="0" indent="0">
              <a:lnSpc>
                <a:spcPct val="150000"/>
              </a:lnSpc>
              <a:spcBef>
                <a:spcPts val="0"/>
              </a:spcBef>
              <a:buNone/>
            </a:pPr>
            <a:r>
              <a:rPr lang="fr-BE" sz="4000" b="1" dirty="0" smtClean="0"/>
              <a:t>On </a:t>
            </a:r>
            <a:r>
              <a:rPr lang="fr-BE" sz="4000" b="1" dirty="0"/>
              <a:t>voit donc que, par rapport à la compétence, </a:t>
            </a:r>
            <a:r>
              <a:rPr lang="fr-BE" sz="4000" b="1" u="sng" dirty="0"/>
              <a:t>l’attitude n’est pas une ressource, </a:t>
            </a:r>
            <a:endParaRPr lang="fr-BE" sz="4000" b="1" u="sng" dirty="0" smtClean="0"/>
          </a:p>
          <a:p>
            <a:pPr marL="0" indent="0">
              <a:lnSpc>
                <a:spcPct val="150000"/>
              </a:lnSpc>
              <a:spcAft>
                <a:spcPts val="1200"/>
              </a:spcAft>
              <a:buNone/>
            </a:pPr>
            <a:r>
              <a:rPr lang="fr-BE" sz="4000" b="1" u="sng" dirty="0" smtClean="0"/>
              <a:t>mais </a:t>
            </a:r>
            <a:r>
              <a:rPr lang="fr-BE" sz="4000" b="1" u="sng" dirty="0"/>
              <a:t>qu’elle est le choix</a:t>
            </a:r>
            <a:r>
              <a:rPr lang="fr-BE" sz="4000" b="1" dirty="0"/>
              <a:t> qui guide l’interprétation de la situation ou de la tâche.</a:t>
            </a:r>
          </a:p>
          <a:p>
            <a:pPr marL="0" indent="0">
              <a:spcAft>
                <a:spcPts val="1200"/>
              </a:spcAft>
              <a:buNone/>
            </a:pPr>
            <a:endParaRPr lang="fr-BE" sz="4000" dirty="0"/>
          </a:p>
        </p:txBody>
      </p:sp>
      <p:sp>
        <p:nvSpPr>
          <p:cNvPr id="4" name="Espace réservé du pied de page 3"/>
          <p:cNvSpPr>
            <a:spLocks noGrp="1"/>
          </p:cNvSpPr>
          <p:nvPr>
            <p:ph type="ftr" sz="quarter" idx="11"/>
          </p:nvPr>
        </p:nvSpPr>
        <p:spPr/>
        <p:txBody>
          <a:bodyPr/>
          <a:lstStyle/>
          <a:p>
            <a:r>
              <a:rPr lang="fr-BE" smtClean="0"/>
              <a:t>Formation à l'apporche par les compétences. B. Rey, S. Kahn, S. Van Lint. ULB UNICEF</a:t>
            </a:r>
            <a:endParaRPr lang="fr-BE"/>
          </a:p>
        </p:txBody>
      </p:sp>
    </p:spTree>
    <p:extLst>
      <p:ext uri="{BB962C8B-B14F-4D97-AF65-F5344CB8AC3E}">
        <p14:creationId xmlns:p14="http://schemas.microsoft.com/office/powerpoint/2010/main" xmlns="" val="34823090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BE" smtClean="0"/>
              <a:t>Formation à l'apporche par les compétences. B. Rey, S. Kahn, S. Van Lint. ULB UNICEF</a:t>
            </a:r>
            <a:endParaRPr lang="fr-BE"/>
          </a:p>
        </p:txBody>
      </p:sp>
      <p:sp>
        <p:nvSpPr>
          <p:cNvPr id="5" name="ZoneTexte 4"/>
          <p:cNvSpPr txBox="1"/>
          <p:nvPr/>
        </p:nvSpPr>
        <p:spPr>
          <a:xfrm>
            <a:off x="1017430" y="1648496"/>
            <a:ext cx="8474299" cy="4401205"/>
          </a:xfrm>
          <a:prstGeom prst="rect">
            <a:avLst/>
          </a:prstGeom>
          <a:noFill/>
        </p:spPr>
        <p:txBody>
          <a:bodyPr wrap="square" rtlCol="0">
            <a:spAutoFit/>
          </a:bodyPr>
          <a:lstStyle/>
          <a:p>
            <a:pPr algn="ctr"/>
            <a:r>
              <a:rPr lang="fr-FR" sz="4000" dirty="0" smtClean="0">
                <a:latin typeface="Times New Roman" pitchFamily="18" charset="0"/>
                <a:cs typeface="Times New Roman" pitchFamily="18" charset="0"/>
              </a:rPr>
              <a:t>Hence we can see that ,in accordance with the competence,</a:t>
            </a:r>
          </a:p>
          <a:p>
            <a:pPr algn="ctr"/>
            <a:r>
              <a:rPr lang="fr-FR" sz="4000" dirty="0" smtClean="0">
                <a:latin typeface="Times New Roman" pitchFamily="18" charset="0"/>
                <a:cs typeface="Times New Roman" pitchFamily="18" charset="0"/>
              </a:rPr>
              <a:t> </a:t>
            </a:r>
            <a:r>
              <a:rPr lang="fr-FR" sz="4000" b="1" u="sng" dirty="0" smtClean="0">
                <a:latin typeface="Times New Roman" pitchFamily="18" charset="0"/>
                <a:cs typeface="Times New Roman" pitchFamily="18" charset="0"/>
              </a:rPr>
              <a:t>the attitude is not a resource</a:t>
            </a:r>
            <a:r>
              <a:rPr lang="fr-FR" sz="4000" dirty="0" smtClean="0">
                <a:latin typeface="Times New Roman" pitchFamily="18" charset="0"/>
                <a:cs typeface="Times New Roman" pitchFamily="18" charset="0"/>
              </a:rPr>
              <a:t>, but </a:t>
            </a:r>
            <a:r>
              <a:rPr lang="fr-FR" sz="4000" b="1" u="sng" dirty="0" smtClean="0">
                <a:latin typeface="Times New Roman" pitchFamily="18" charset="0"/>
                <a:cs typeface="Times New Roman" pitchFamily="18" charset="0"/>
              </a:rPr>
              <a:t>it is a choice </a:t>
            </a:r>
          </a:p>
          <a:p>
            <a:pPr algn="ctr"/>
            <a:r>
              <a:rPr lang="fr-FR" sz="4000" dirty="0" smtClean="0">
                <a:latin typeface="Times New Roman" pitchFamily="18" charset="0"/>
                <a:cs typeface="Times New Roman" pitchFamily="18" charset="0"/>
              </a:rPr>
              <a:t>that leads to the interpretation of the task.</a:t>
            </a:r>
          </a:p>
          <a:p>
            <a:pPr algn="ctr"/>
            <a:endParaRPr lang="fr-FR"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640491" y="1592944"/>
            <a:ext cx="10515600" cy="3473344"/>
          </a:xfrm>
        </p:spPr>
        <p:txBody>
          <a:bodyPr>
            <a:noAutofit/>
          </a:bodyPr>
          <a:lstStyle/>
          <a:p>
            <a:pPr marL="0" indent="0" algn="r" rtl="1">
              <a:lnSpc>
                <a:spcPct val="150000"/>
              </a:lnSpc>
              <a:spcBef>
                <a:spcPts val="0"/>
              </a:spcBef>
              <a:buNone/>
            </a:pPr>
            <a:r>
              <a:rPr lang="ar-SA" sz="4000" b="1" dirty="0" smtClean="0"/>
              <a:t>نرى إذن أن </a:t>
            </a:r>
            <a:r>
              <a:rPr lang="ar-SA" sz="4000" b="1" u="sng" dirty="0" smtClean="0"/>
              <a:t>الموقف (معرفة سلوكية) ليست موردا</a:t>
            </a:r>
            <a:r>
              <a:rPr lang="ar-SA" sz="4000" b="1" dirty="0" smtClean="0"/>
              <a:t> للكفاءة.</a:t>
            </a:r>
          </a:p>
          <a:p>
            <a:pPr marL="0" indent="0" algn="r" rtl="1">
              <a:lnSpc>
                <a:spcPct val="150000"/>
              </a:lnSpc>
              <a:spcBef>
                <a:spcPts val="0"/>
              </a:spcBef>
              <a:buNone/>
            </a:pPr>
            <a:endParaRPr lang="ar-SA" sz="4000" b="1" dirty="0" smtClean="0"/>
          </a:p>
          <a:p>
            <a:pPr marL="0" indent="0" algn="r" rtl="1">
              <a:lnSpc>
                <a:spcPct val="150000"/>
              </a:lnSpc>
              <a:spcBef>
                <a:spcPts val="0"/>
              </a:spcBef>
              <a:buNone/>
            </a:pPr>
            <a:r>
              <a:rPr lang="ar-SA" sz="4000" b="1" u="sng" dirty="0" smtClean="0"/>
              <a:t>لكنه الاختيار</a:t>
            </a:r>
            <a:r>
              <a:rPr lang="ar-SA" sz="4000" b="1" dirty="0" smtClean="0"/>
              <a:t> الذي يوجه ترجمة (تفسير) الوضعية أو المهمة.</a:t>
            </a:r>
            <a:endParaRPr lang="fr-BE" sz="4000" b="1" dirty="0"/>
          </a:p>
          <a:p>
            <a:pPr marL="0" indent="0" algn="r" rtl="1">
              <a:spcAft>
                <a:spcPts val="1200"/>
              </a:spcAft>
              <a:buNone/>
            </a:pPr>
            <a:endParaRPr lang="fr-BE" sz="4000" dirty="0"/>
          </a:p>
        </p:txBody>
      </p:sp>
      <p:sp>
        <p:nvSpPr>
          <p:cNvPr id="4" name="Espace réservé du pied de page 3"/>
          <p:cNvSpPr>
            <a:spLocks noGrp="1"/>
          </p:cNvSpPr>
          <p:nvPr>
            <p:ph type="ftr" sz="quarter" idx="11"/>
          </p:nvPr>
        </p:nvSpPr>
        <p:spPr/>
        <p:txBody>
          <a:bodyPr/>
          <a:lstStyle/>
          <a:p>
            <a:r>
              <a:rPr lang="fr-BE" smtClean="0"/>
              <a:t>Formation à l'apporche par les compétences. B. Rey, S. Kahn, S. Van Lint. ULB UNICEF</a:t>
            </a:r>
            <a:endParaRPr lang="fr-BE"/>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title"/>
          </p:nvPr>
        </p:nvSpPr>
        <p:spPr>
          <a:xfrm>
            <a:off x="838200" y="1"/>
            <a:ext cx="10515600" cy="699246"/>
          </a:xfrm>
        </p:spPr>
        <p:txBody>
          <a:bodyPr>
            <a:normAutofit/>
          </a:bodyPr>
          <a:lstStyle/>
          <a:p>
            <a:pPr algn="ctr"/>
            <a:r>
              <a:rPr lang="fr-BE" sz="3600" b="1" dirty="0" smtClean="0"/>
              <a:t>Une tâche complexe et inédite</a:t>
            </a:r>
            <a:endParaRPr lang="fr-BE" sz="3600" b="1" dirty="0"/>
          </a:p>
        </p:txBody>
      </p:sp>
      <p:sp>
        <p:nvSpPr>
          <p:cNvPr id="23555" name="Espace réservé du contenu 2"/>
          <p:cNvSpPr>
            <a:spLocks noGrp="1"/>
          </p:cNvSpPr>
          <p:nvPr>
            <p:ph idx="1"/>
          </p:nvPr>
        </p:nvSpPr>
        <p:spPr>
          <a:xfrm>
            <a:off x="470647" y="1532965"/>
            <a:ext cx="11080377" cy="4593198"/>
          </a:xfrm>
        </p:spPr>
        <p:txBody>
          <a:bodyPr>
            <a:normAutofit fontScale="77500" lnSpcReduction="20000"/>
          </a:bodyPr>
          <a:lstStyle/>
          <a:p>
            <a:pPr>
              <a:buFontTx/>
              <a:buNone/>
            </a:pPr>
            <a:r>
              <a:rPr lang="fr-BE" sz="3200" b="1" dirty="0" smtClean="0"/>
              <a:t>Calculer le prix de la peinture pour repeindre la salle de classe :</a:t>
            </a:r>
          </a:p>
          <a:p>
            <a:pPr>
              <a:buFontTx/>
              <a:buNone/>
            </a:pPr>
            <a:r>
              <a:rPr lang="fr-BE" sz="3200" b="1" dirty="0" smtClean="0"/>
              <a:t>   </a:t>
            </a:r>
          </a:p>
          <a:p>
            <a:pPr>
              <a:buFontTx/>
              <a:buNone/>
            </a:pPr>
            <a:r>
              <a:rPr lang="fr-BE" sz="3200" b="1" dirty="0"/>
              <a:t>La classe mesure 7 m de large sur 9 m de long et elle est haute de 3,50 m. Quatre grandes fenêtres de 1,30 m X 1,50 m y font entrer la lumière et un immense tableau, totalement fixé au mur, couvre toute la surface d'un des murs de 7 m de large. Quant à la porte de la classe, elle fait 2,10 m de hauteur et 1,20 m de largeur. </a:t>
            </a:r>
          </a:p>
          <a:p>
            <a:pPr>
              <a:buFontTx/>
              <a:buNone/>
            </a:pPr>
            <a:r>
              <a:rPr lang="fr-BE" sz="3200" b="1" dirty="0"/>
              <a:t>Calcule le prix de la peinture, en utilisant le tarif du marchand.</a:t>
            </a:r>
          </a:p>
          <a:p>
            <a:pPr>
              <a:buFontTx/>
              <a:buNone/>
            </a:pPr>
            <a:endParaRPr lang="fr-BE" dirty="0"/>
          </a:p>
          <a:p>
            <a:pPr>
              <a:buFontTx/>
              <a:buNone/>
            </a:pPr>
            <a:r>
              <a:rPr lang="fr-BE" dirty="0"/>
              <a:t> </a:t>
            </a:r>
          </a:p>
        </p:txBody>
      </p:sp>
      <p:sp>
        <p:nvSpPr>
          <p:cNvPr id="2" name="Espace réservé du pied de page 1"/>
          <p:cNvSpPr>
            <a:spLocks noGrp="1"/>
          </p:cNvSpPr>
          <p:nvPr>
            <p:ph type="ftr" sz="quarter" idx="11"/>
          </p:nvPr>
        </p:nvSpPr>
        <p:spPr/>
        <p:txBody>
          <a:bodyPr/>
          <a:lstStyle/>
          <a:p>
            <a:r>
              <a:rPr lang="fr-BE" smtClean="0"/>
              <a:t>Formation à l'apporche par les compétences. B. Rey, S. Kahn, S. Van Lint. ULB UNICEF</a:t>
            </a:r>
            <a:endParaRPr lang="fr-BE"/>
          </a:p>
        </p:txBody>
      </p:sp>
    </p:spTree>
    <p:extLst>
      <p:ext uri="{BB962C8B-B14F-4D97-AF65-F5344CB8AC3E}">
        <p14:creationId xmlns:p14="http://schemas.microsoft.com/office/powerpoint/2010/main" xmlns="" val="184372564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BE" smtClean="0"/>
              <a:t>Formation à l'apporche par les compétences. B. Rey, S. Kahn, S. Van Lint. ULB UNICEF</a:t>
            </a:r>
            <a:endParaRPr lang="fr-BE"/>
          </a:p>
        </p:txBody>
      </p:sp>
      <p:sp>
        <p:nvSpPr>
          <p:cNvPr id="3" name="ZoneTexte 2"/>
          <p:cNvSpPr txBox="1"/>
          <p:nvPr/>
        </p:nvSpPr>
        <p:spPr>
          <a:xfrm>
            <a:off x="2781836" y="631065"/>
            <a:ext cx="6787167" cy="584775"/>
          </a:xfrm>
          <a:prstGeom prst="rect">
            <a:avLst/>
          </a:prstGeom>
          <a:noFill/>
        </p:spPr>
        <p:txBody>
          <a:bodyPr wrap="square" rtlCol="0">
            <a:spAutoFit/>
          </a:bodyPr>
          <a:lstStyle/>
          <a:p>
            <a:pPr algn="ctr"/>
            <a:r>
              <a:rPr lang="fr-FR" sz="3200" dirty="0" smtClean="0">
                <a:latin typeface="Times New Roman" pitchFamily="18" charset="0"/>
                <a:cs typeface="Times New Roman" pitchFamily="18" charset="0"/>
              </a:rPr>
              <a:t>A Complex and Unpublished task</a:t>
            </a:r>
            <a:endParaRPr lang="fr-FR" sz="3200" dirty="0">
              <a:latin typeface="Times New Roman" pitchFamily="18" charset="0"/>
              <a:cs typeface="Times New Roman" pitchFamily="18" charset="0"/>
            </a:endParaRPr>
          </a:p>
        </p:txBody>
      </p:sp>
      <p:sp>
        <p:nvSpPr>
          <p:cNvPr id="5" name="ZoneTexte 4"/>
          <p:cNvSpPr txBox="1"/>
          <p:nvPr/>
        </p:nvSpPr>
        <p:spPr>
          <a:xfrm>
            <a:off x="850006" y="1918952"/>
            <a:ext cx="10354613" cy="3539430"/>
          </a:xfrm>
          <a:prstGeom prst="rect">
            <a:avLst/>
          </a:prstGeom>
          <a:noFill/>
        </p:spPr>
        <p:txBody>
          <a:bodyPr wrap="square" rtlCol="0">
            <a:spAutoFit/>
          </a:bodyPr>
          <a:lstStyle/>
          <a:p>
            <a:pPr algn="ctr"/>
            <a:r>
              <a:rPr lang="fr-FR" sz="2800" b="1" dirty="0" smtClean="0">
                <a:latin typeface="Times New Roman" pitchFamily="18" charset="0"/>
                <a:cs typeface="Times New Roman" pitchFamily="18" charset="0"/>
              </a:rPr>
              <a:t>Calculate the price/ cost to repaint  the classroom</a:t>
            </a:r>
            <a:r>
              <a:rPr lang="fr-FR" sz="2800" dirty="0" smtClean="0">
                <a:latin typeface="Times New Roman" pitchFamily="18" charset="0"/>
                <a:cs typeface="Times New Roman" pitchFamily="18" charset="0"/>
              </a:rPr>
              <a:t>:</a:t>
            </a:r>
          </a:p>
          <a:p>
            <a:r>
              <a:rPr lang="fr-FR" sz="2800" dirty="0" smtClean="0">
                <a:latin typeface="Times New Roman" pitchFamily="18" charset="0"/>
                <a:cs typeface="Times New Roman" pitchFamily="18" charset="0"/>
              </a:rPr>
              <a:t>The classroom is 9 metres long , 7 metres wide ,and 3.50 metres high. Four big windows of 1.50 X 1.30 m  which let the light in and a big black board totally fixed to the wall. It covers </a:t>
            </a:r>
            <a:r>
              <a:rPr lang="fr-FR" sz="2800" dirty="0" smtClean="0">
                <a:latin typeface="Times New Roman" pitchFamily="18" charset="0"/>
                <a:cs typeface="Times New Roman" pitchFamily="18" charset="0"/>
              </a:rPr>
              <a:t>entirely </a:t>
            </a:r>
            <a:r>
              <a:rPr lang="fr-FR" sz="2800" dirty="0" smtClean="0">
                <a:latin typeface="Times New Roman" pitchFamily="18" charset="0"/>
                <a:cs typeface="Times New Roman" pitchFamily="18" charset="0"/>
              </a:rPr>
              <a:t>the surface of one of the walls of 7 metres in width. Whereas the door of the classroom  is 2.10 m high and 1.20 m wide.</a:t>
            </a:r>
          </a:p>
          <a:p>
            <a:r>
              <a:rPr lang="fr-FR" sz="2800" b="1" dirty="0" smtClean="0">
                <a:latin typeface="Times New Roman" pitchFamily="18" charset="0"/>
                <a:cs typeface="Times New Roman" pitchFamily="18" charset="0"/>
              </a:rPr>
              <a:t>Calculate the price of the painting by using the price of the </a:t>
            </a:r>
            <a:r>
              <a:rPr lang="fr-FR" sz="2800" b="1" dirty="0" smtClean="0">
                <a:latin typeface="Times New Roman" pitchFamily="18" charset="0"/>
                <a:cs typeface="Times New Roman" pitchFamily="18" charset="0"/>
              </a:rPr>
              <a:t>paint dealer</a:t>
            </a:r>
            <a:r>
              <a:rPr lang="fr-FR" sz="2800" dirty="0" smtClean="0">
                <a:latin typeface="Times New Roman" pitchFamily="18" charset="0"/>
                <a:cs typeface="Times New Roman" pitchFamily="18" charset="0"/>
              </a:rPr>
              <a:t>.</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2757267" y="6356350"/>
            <a:ext cx="6704428" cy="365125"/>
          </a:xfrm>
        </p:spPr>
        <p:txBody>
          <a:bodyPr/>
          <a:lstStyle/>
          <a:p>
            <a:r>
              <a:rPr lang="fr-FR" dirty="0" smtClean="0"/>
              <a:t>TRADUCTION : KOURI BRAHIM  INSPECTEUR  DES SCIENCES PHYSIQUES </a:t>
            </a:r>
            <a:endParaRPr lang="fr-BE" dirty="0"/>
          </a:p>
          <a:p>
            <a:r>
              <a:rPr lang="fr-BE" dirty="0" smtClean="0"/>
              <a:t>MOSTAGANEM – ALGERIE </a:t>
            </a:r>
            <a:endParaRPr lang="fr-FR" dirty="0" smtClean="0"/>
          </a:p>
        </p:txBody>
      </p:sp>
      <p:sp>
        <p:nvSpPr>
          <p:cNvPr id="5" name="ZoneTexte 4"/>
          <p:cNvSpPr txBox="1"/>
          <p:nvPr/>
        </p:nvSpPr>
        <p:spPr>
          <a:xfrm>
            <a:off x="301084" y="1747756"/>
            <a:ext cx="11266075" cy="2985433"/>
          </a:xfrm>
          <a:prstGeom prst="rect">
            <a:avLst/>
          </a:prstGeom>
          <a:noFill/>
        </p:spPr>
        <p:txBody>
          <a:bodyPr wrap="square" rtlCol="0">
            <a:spAutoFit/>
          </a:bodyPr>
          <a:lstStyle/>
          <a:p>
            <a:pPr algn="r"/>
            <a:r>
              <a:rPr lang="ar-DZ" sz="4400" dirty="0" smtClean="0"/>
              <a:t>احسب ثمن الدهان لطلاء قاعة التدريس: </a:t>
            </a:r>
          </a:p>
          <a:p>
            <a:pPr algn="r"/>
            <a:r>
              <a:rPr lang="ar-DZ" sz="3600" dirty="0" smtClean="0"/>
              <a:t>عرض القسم   7 وطوله   9 وارتفاعه    3.5 .به اربع نوافذ كبيرة ابعادها</a:t>
            </a:r>
          </a:p>
          <a:p>
            <a:pPr algn="r"/>
            <a:r>
              <a:rPr lang="ar-DZ" sz="3600" dirty="0" smtClean="0"/>
              <a:t>    1.50     1.30 للإضاءة وسبورة كبيرة مثبتة على حائط عرضه    7 وتغطي مساحته كاملة .بينما ارتفاع باب القاعة     2.10 وعرضه   1.20 . احسب ثمن الدهان مستعملا تعريفة البائع .</a:t>
            </a:r>
            <a:endParaRPr lang="ar-DZ" sz="3200" dirty="0" smtClean="0"/>
          </a:p>
        </p:txBody>
      </p:sp>
      <p:sp>
        <p:nvSpPr>
          <p:cNvPr id="12" name="ZoneTexte 11"/>
          <p:cNvSpPr txBox="1"/>
          <p:nvPr/>
        </p:nvSpPr>
        <p:spPr>
          <a:xfrm>
            <a:off x="2906358" y="217105"/>
            <a:ext cx="5598308" cy="707886"/>
          </a:xfrm>
          <a:prstGeom prst="rect">
            <a:avLst/>
          </a:prstGeom>
          <a:noFill/>
        </p:spPr>
        <p:txBody>
          <a:bodyPr wrap="square" rtlCol="0">
            <a:spAutoFit/>
          </a:bodyPr>
          <a:lstStyle/>
          <a:p>
            <a:pPr algn="r"/>
            <a:r>
              <a:rPr lang="ar-DZ" sz="4000" dirty="0" smtClean="0"/>
              <a:t>مهمة مركبة غير مألوفة</a:t>
            </a:r>
            <a:endParaRPr lang="ar-DZ" sz="4000" dirty="0" smtClean="0">
              <a:solidFill>
                <a:srgbClr val="FF0000"/>
              </a:solidFill>
            </a:endParaRPr>
          </a:p>
        </p:txBody>
      </p:sp>
      <p:sp>
        <p:nvSpPr>
          <p:cNvPr id="3" name="ZoneTexte 2"/>
          <p:cNvSpPr txBox="1"/>
          <p:nvPr/>
        </p:nvSpPr>
        <p:spPr>
          <a:xfrm>
            <a:off x="9166298" y="2609381"/>
            <a:ext cx="451512" cy="461665"/>
          </a:xfrm>
          <a:prstGeom prst="rect">
            <a:avLst/>
          </a:prstGeom>
          <a:noFill/>
        </p:spPr>
        <p:txBody>
          <a:bodyPr wrap="square" rtlCol="0">
            <a:spAutoFit/>
          </a:bodyPr>
          <a:lstStyle/>
          <a:p>
            <a:r>
              <a:rPr lang="fr-FR" sz="2400" dirty="0" smtClean="0"/>
              <a:t>m</a:t>
            </a:r>
            <a:endParaRPr lang="fr-FR" sz="2400" dirty="0"/>
          </a:p>
        </p:txBody>
      </p:sp>
      <p:sp>
        <p:nvSpPr>
          <p:cNvPr id="6" name="ZoneTexte 5"/>
          <p:cNvSpPr txBox="1"/>
          <p:nvPr/>
        </p:nvSpPr>
        <p:spPr>
          <a:xfrm>
            <a:off x="5421068" y="2544611"/>
            <a:ext cx="451512" cy="461665"/>
          </a:xfrm>
          <a:prstGeom prst="rect">
            <a:avLst/>
          </a:prstGeom>
          <a:noFill/>
        </p:spPr>
        <p:txBody>
          <a:bodyPr wrap="square" rtlCol="0">
            <a:spAutoFit/>
          </a:bodyPr>
          <a:lstStyle/>
          <a:p>
            <a:r>
              <a:rPr lang="fr-FR" sz="2400" dirty="0" smtClean="0"/>
              <a:t>m</a:t>
            </a:r>
            <a:endParaRPr lang="fr-FR" sz="2400" dirty="0"/>
          </a:p>
        </p:txBody>
      </p:sp>
      <p:sp>
        <p:nvSpPr>
          <p:cNvPr id="7" name="ZoneTexte 6"/>
          <p:cNvSpPr txBox="1"/>
          <p:nvPr/>
        </p:nvSpPr>
        <p:spPr>
          <a:xfrm>
            <a:off x="9478718" y="3043721"/>
            <a:ext cx="451512" cy="523220"/>
          </a:xfrm>
          <a:prstGeom prst="rect">
            <a:avLst/>
          </a:prstGeom>
          <a:noFill/>
        </p:spPr>
        <p:txBody>
          <a:bodyPr wrap="square" rtlCol="0">
            <a:spAutoFit/>
          </a:bodyPr>
          <a:lstStyle/>
          <a:p>
            <a:r>
              <a:rPr lang="fr-FR" sz="2800" dirty="0" smtClean="0"/>
              <a:t>m</a:t>
            </a:r>
            <a:endParaRPr lang="fr-FR" sz="2800" dirty="0"/>
          </a:p>
        </p:txBody>
      </p:sp>
      <p:sp>
        <p:nvSpPr>
          <p:cNvPr id="8" name="ZoneTexte 7"/>
          <p:cNvSpPr txBox="1"/>
          <p:nvPr/>
        </p:nvSpPr>
        <p:spPr>
          <a:xfrm>
            <a:off x="10953188" y="3104681"/>
            <a:ext cx="451512" cy="461665"/>
          </a:xfrm>
          <a:prstGeom prst="rect">
            <a:avLst/>
          </a:prstGeom>
          <a:noFill/>
        </p:spPr>
        <p:txBody>
          <a:bodyPr wrap="square" rtlCol="0">
            <a:spAutoFit/>
          </a:bodyPr>
          <a:lstStyle/>
          <a:p>
            <a:r>
              <a:rPr lang="fr-FR" sz="2400" dirty="0" smtClean="0"/>
              <a:t>m</a:t>
            </a:r>
            <a:endParaRPr lang="fr-FR" sz="2400" dirty="0"/>
          </a:p>
        </p:txBody>
      </p:sp>
      <p:sp>
        <p:nvSpPr>
          <p:cNvPr id="9" name="ZoneTexte 8"/>
          <p:cNvSpPr txBox="1"/>
          <p:nvPr/>
        </p:nvSpPr>
        <p:spPr>
          <a:xfrm>
            <a:off x="4318375" y="3626056"/>
            <a:ext cx="451512" cy="523220"/>
          </a:xfrm>
          <a:prstGeom prst="rect">
            <a:avLst/>
          </a:prstGeom>
          <a:noFill/>
        </p:spPr>
        <p:txBody>
          <a:bodyPr wrap="square" rtlCol="0">
            <a:spAutoFit/>
          </a:bodyPr>
          <a:lstStyle/>
          <a:p>
            <a:r>
              <a:rPr lang="fr-FR" sz="2800" dirty="0" smtClean="0"/>
              <a:t>m</a:t>
            </a:r>
            <a:endParaRPr lang="fr-FR" sz="2800" dirty="0"/>
          </a:p>
        </p:txBody>
      </p:sp>
      <p:sp>
        <p:nvSpPr>
          <p:cNvPr id="10" name="ZoneTexte 9"/>
          <p:cNvSpPr txBox="1"/>
          <p:nvPr/>
        </p:nvSpPr>
        <p:spPr>
          <a:xfrm>
            <a:off x="1633928" y="3592361"/>
            <a:ext cx="451512" cy="523220"/>
          </a:xfrm>
          <a:prstGeom prst="rect">
            <a:avLst/>
          </a:prstGeom>
          <a:noFill/>
        </p:spPr>
        <p:txBody>
          <a:bodyPr wrap="square" rtlCol="0">
            <a:spAutoFit/>
          </a:bodyPr>
          <a:lstStyle/>
          <a:p>
            <a:r>
              <a:rPr lang="fr-FR" sz="2800" dirty="0" smtClean="0"/>
              <a:t>m</a:t>
            </a:r>
            <a:endParaRPr lang="fr-FR" sz="2800" dirty="0"/>
          </a:p>
        </p:txBody>
      </p:sp>
      <p:sp>
        <p:nvSpPr>
          <p:cNvPr id="11" name="ZoneTexte 10"/>
          <p:cNvSpPr txBox="1"/>
          <p:nvPr/>
        </p:nvSpPr>
        <p:spPr>
          <a:xfrm>
            <a:off x="1080181" y="3040566"/>
            <a:ext cx="451512" cy="523220"/>
          </a:xfrm>
          <a:prstGeom prst="rect">
            <a:avLst/>
          </a:prstGeom>
          <a:noFill/>
        </p:spPr>
        <p:txBody>
          <a:bodyPr wrap="square" rtlCol="0">
            <a:spAutoFit/>
          </a:bodyPr>
          <a:lstStyle/>
          <a:p>
            <a:r>
              <a:rPr lang="fr-FR" sz="2800" dirty="0" smtClean="0"/>
              <a:t>m</a:t>
            </a:r>
            <a:endParaRPr lang="fr-FR" sz="2800" dirty="0"/>
          </a:p>
        </p:txBody>
      </p:sp>
      <mc:AlternateContent xmlns:mc="http://schemas.openxmlformats.org/markup-compatibility/2006">
        <mc:Choice xmlns:a14="http://schemas.microsoft.com/office/drawing/2010/main" xmlns="" Requires="a14">
          <p:sp>
            <p:nvSpPr>
              <p:cNvPr id="13" name="ZoneTexte 12"/>
              <p:cNvSpPr txBox="1"/>
              <p:nvPr/>
            </p:nvSpPr>
            <p:spPr>
              <a:xfrm>
                <a:off x="9915525" y="3166110"/>
                <a:ext cx="272510"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fr-FR" sz="3600" i="1" smtClean="0">
                          <a:latin typeface="Cambria Math" panose="02040503050406030204" pitchFamily="18" charset="0"/>
                        </a:rPr>
                        <m:t>ˣ</m:t>
                      </m:r>
                    </m:oMath>
                  </m:oMathPara>
                </a14:m>
                <a:endParaRPr lang="fr-FR" sz="3600" dirty="0"/>
              </a:p>
            </p:txBody>
          </p:sp>
        </mc:Choice>
        <mc:Fallback>
          <p:sp>
            <p:nvSpPr>
              <p:cNvPr id="13" name="ZoneTexte 12"/>
              <p:cNvSpPr txBox="1">
                <a:spLocks noRot="1" noChangeAspect="1" noMove="1" noResize="1" noEditPoints="1" noAdjustHandles="1" noChangeArrowheads="1" noChangeShapeType="1" noTextEdit="1"/>
              </p:cNvSpPr>
              <p:nvPr/>
            </p:nvSpPr>
            <p:spPr>
              <a:xfrm>
                <a:off x="9915525" y="3166110"/>
                <a:ext cx="272510" cy="553998"/>
              </a:xfrm>
              <a:prstGeom prst="rect">
                <a:avLst/>
              </a:prstGeom>
              <a:blipFill rotWithShape="0">
                <a:blip r:embed="rId2"/>
                <a:stretch>
                  <a:fillRect/>
                </a:stretch>
              </a:blipFill>
            </p:spPr>
            <p:txBody>
              <a:bodyPr/>
              <a:lstStyle/>
              <a:p>
                <a:r>
                  <a:rPr lang="fr-FR">
                    <a:noFill/>
                  </a:rPr>
                  <a:t> </a:t>
                </a:r>
              </a:p>
            </p:txBody>
          </p:sp>
        </mc:Fallback>
      </mc:AlternateContent>
      <p:sp>
        <p:nvSpPr>
          <p:cNvPr id="14" name="ZoneTexte 13"/>
          <p:cNvSpPr txBox="1"/>
          <p:nvPr/>
        </p:nvSpPr>
        <p:spPr>
          <a:xfrm>
            <a:off x="7611818" y="2609381"/>
            <a:ext cx="451512" cy="461665"/>
          </a:xfrm>
          <a:prstGeom prst="rect">
            <a:avLst/>
          </a:prstGeom>
          <a:noFill/>
        </p:spPr>
        <p:txBody>
          <a:bodyPr wrap="square" rtlCol="0">
            <a:spAutoFit/>
          </a:bodyPr>
          <a:lstStyle/>
          <a:p>
            <a:r>
              <a:rPr lang="fr-FR" sz="2400" dirty="0" smtClean="0"/>
              <a:t>m</a:t>
            </a:r>
            <a:endParaRPr lang="fr-FR" sz="2400" dirty="0"/>
          </a:p>
        </p:txBody>
      </p:sp>
    </p:spTree>
    <p:extLst>
      <p:ext uri="{BB962C8B-B14F-4D97-AF65-F5344CB8AC3E}">
        <p14:creationId xmlns:p14="http://schemas.microsoft.com/office/powerpoint/2010/main" xmlns="" val="123802895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p:cNvSpPr>
            <a:spLocks noGrp="1"/>
          </p:cNvSpPr>
          <p:nvPr>
            <p:ph type="title"/>
          </p:nvPr>
        </p:nvSpPr>
        <p:spPr>
          <a:xfrm>
            <a:off x="838200" y="365126"/>
            <a:ext cx="10515600" cy="616510"/>
          </a:xfrm>
        </p:spPr>
        <p:txBody>
          <a:bodyPr/>
          <a:lstStyle/>
          <a:p>
            <a:pPr algn="ctr"/>
            <a:r>
              <a:rPr lang="fr-BE" sz="3200" b="1" dirty="0"/>
              <a:t>Tarif du marchand de peinture</a:t>
            </a: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xmlns="" val="1858607895"/>
              </p:ext>
            </p:extLst>
          </p:nvPr>
        </p:nvGraphicFramePr>
        <p:xfrm>
          <a:off x="632011" y="1075765"/>
          <a:ext cx="11228295" cy="5782237"/>
        </p:xfrm>
        <a:graphic>
          <a:graphicData uri="http://schemas.openxmlformats.org/drawingml/2006/table">
            <a:tbl>
              <a:tblPr/>
              <a:tblGrid>
                <a:gridCol w="4275675"/>
                <a:gridCol w="4173431"/>
                <a:gridCol w="2779189"/>
              </a:tblGrid>
              <a:tr h="130591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chemeClr val="tx1"/>
                        </a:solidFill>
                        <a:effectLst/>
                        <a:latin typeface="Helvetica"/>
                        <a:ea typeface="Times"/>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Helvetica"/>
                          <a:ea typeface="Times"/>
                          <a:cs typeface="Times New Roman" pitchFamily="18" charset="0"/>
                        </a:rPr>
                        <a:t>produit</a:t>
                      </a:r>
                      <a:endParaRPr kumimoji="0" lang="fr-BE" sz="2800" b="0" i="0" u="none" strike="noStrike" cap="none" normalizeH="0" baseline="0" dirty="0" smtClean="0">
                        <a:ln>
                          <a:noFill/>
                        </a:ln>
                        <a:solidFill>
                          <a:schemeClr val="tx1"/>
                        </a:solidFill>
                        <a:effectLst/>
                        <a:latin typeface="Times"/>
                        <a:ea typeface="Times"/>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A6A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chemeClr val="tx1"/>
                        </a:solidFill>
                        <a:effectLst/>
                        <a:latin typeface="Helvetica"/>
                        <a:ea typeface="Times"/>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Helvetica"/>
                          <a:ea typeface="Times"/>
                          <a:cs typeface="Times New Roman" pitchFamily="18" charset="0"/>
                        </a:rPr>
                        <a:t>prix et conditionnement</a:t>
                      </a:r>
                      <a:endParaRPr kumimoji="0" lang="fr-BE" sz="2800" b="0" i="0" u="none" strike="noStrike" cap="none" normalizeH="0" baseline="0" dirty="0" smtClean="0">
                        <a:ln>
                          <a:noFill/>
                        </a:ln>
                        <a:solidFill>
                          <a:schemeClr val="tx1"/>
                        </a:solidFill>
                        <a:effectLst/>
                        <a:latin typeface="Times"/>
                        <a:ea typeface="Times"/>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A6A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chemeClr val="tx1"/>
                        </a:solidFill>
                        <a:effectLst/>
                        <a:latin typeface="Helvetica"/>
                        <a:ea typeface="Times"/>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Helvetica"/>
                          <a:ea typeface="Times"/>
                          <a:cs typeface="Times New Roman" pitchFamily="18" charset="0"/>
                        </a:rPr>
                        <a:t>pouvoir couvrant</a:t>
                      </a:r>
                      <a:endParaRPr kumimoji="0" lang="fr-BE" sz="2800" b="0" i="0" u="none" strike="noStrike" cap="none" normalizeH="0" baseline="0" dirty="0" smtClean="0">
                        <a:ln>
                          <a:noFill/>
                        </a:ln>
                        <a:solidFill>
                          <a:schemeClr val="tx1"/>
                        </a:solidFill>
                        <a:effectLst/>
                        <a:latin typeface="Times"/>
                        <a:ea typeface="Times"/>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A6A6"/>
                    </a:solidFill>
                  </a:tcPr>
                </a:tc>
              </a:tr>
              <a:tr h="111908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1" i="0" u="none" strike="noStrike" cap="none" normalizeH="0" baseline="0" dirty="0" smtClean="0">
                        <a:ln>
                          <a:noFill/>
                        </a:ln>
                        <a:solidFill>
                          <a:schemeClr val="tx1"/>
                        </a:solidFill>
                        <a:effectLst/>
                        <a:latin typeface="Helvetica"/>
                        <a:ea typeface="Times"/>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Helvetica"/>
                          <a:ea typeface="Times"/>
                          <a:cs typeface="Times New Roman" pitchFamily="18" charset="0"/>
                        </a:rPr>
                        <a:t>peinture </a:t>
                      </a:r>
                      <a:r>
                        <a:rPr kumimoji="0" lang="fr-FR" sz="2400" b="1" i="1" u="none" strike="noStrike" cap="none" normalizeH="0" baseline="0" dirty="0" smtClean="0">
                          <a:ln>
                            <a:noFill/>
                          </a:ln>
                          <a:solidFill>
                            <a:schemeClr val="tx1"/>
                          </a:solidFill>
                          <a:effectLst/>
                          <a:latin typeface="Helvetica"/>
                          <a:ea typeface="Times"/>
                          <a:cs typeface="Times New Roman" pitchFamily="18" charset="0"/>
                        </a:rPr>
                        <a:t>Latex</a:t>
                      </a:r>
                      <a:r>
                        <a:rPr kumimoji="0" lang="fr-FR" sz="2400" b="1" i="0" u="none" strike="noStrike" cap="none" normalizeH="0" baseline="0" dirty="0" smtClean="0">
                          <a:ln>
                            <a:noFill/>
                          </a:ln>
                          <a:solidFill>
                            <a:schemeClr val="tx1"/>
                          </a:solidFill>
                          <a:effectLst/>
                          <a:latin typeface="Helvetica"/>
                          <a:ea typeface="Times"/>
                          <a:cs typeface="Times New Roman" pitchFamily="18" charset="0"/>
                        </a:rPr>
                        <a:t> pour murs</a:t>
                      </a:r>
                      <a:endParaRPr kumimoji="0" lang="fr-BE" sz="2400" b="0" i="0" u="none" strike="noStrike" cap="none" normalizeH="0" baseline="0" dirty="0" smtClean="0">
                        <a:ln>
                          <a:noFill/>
                        </a:ln>
                        <a:solidFill>
                          <a:schemeClr val="tx1"/>
                        </a:solidFill>
                        <a:effectLst/>
                        <a:latin typeface="Times"/>
                        <a:ea typeface="Times"/>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30">
                      <a:fgClr>
                        <a:srgbClr val="FFFFFF"/>
                      </a:fgClr>
                      <a:bgClr>
                        <a:srgbClr val="B2B2B2"/>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Helvetica"/>
                        <a:ea typeface="Times"/>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Helvetica"/>
                          <a:ea typeface="Times"/>
                          <a:cs typeface="Times New Roman" pitchFamily="18" charset="0"/>
                        </a:rPr>
                        <a:t>24 euros le pot de 2,5 l</a:t>
                      </a:r>
                      <a:endParaRPr kumimoji="0" lang="fr-BE" sz="2400" b="0" i="0" u="none" strike="noStrike" cap="none" normalizeH="0" baseline="0" dirty="0" smtClean="0">
                        <a:ln>
                          <a:noFill/>
                        </a:ln>
                        <a:solidFill>
                          <a:schemeClr val="tx1"/>
                        </a:solidFill>
                        <a:effectLst/>
                        <a:latin typeface="Times"/>
                        <a:ea typeface="Times"/>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25">
                      <a:fgClr>
                        <a:srgbClr val="FFFFFF"/>
                      </a:fgClr>
                      <a:bgClr>
                        <a:srgbClr val="BFBFBF"/>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Helvetica"/>
                        <a:ea typeface="Times"/>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Helvetica"/>
                          <a:ea typeface="Times"/>
                          <a:cs typeface="Times New Roman" pitchFamily="18" charset="0"/>
                        </a:rPr>
                        <a:t>8 m</a:t>
                      </a:r>
                      <a:r>
                        <a:rPr kumimoji="0" lang="fr-FR" sz="2400" b="0" i="0" u="none" strike="noStrike" cap="none" normalizeH="0" baseline="30000" dirty="0" smtClean="0">
                          <a:ln>
                            <a:noFill/>
                          </a:ln>
                          <a:solidFill>
                            <a:schemeClr val="tx1"/>
                          </a:solidFill>
                          <a:effectLst/>
                          <a:latin typeface="Helvetica"/>
                          <a:ea typeface="Times"/>
                          <a:cs typeface="Times New Roman" pitchFamily="18" charset="0"/>
                        </a:rPr>
                        <a:t>2</a:t>
                      </a:r>
                      <a:r>
                        <a:rPr kumimoji="0" lang="fr-FR" sz="2400" b="0" i="0" u="none" strike="noStrike" cap="none" normalizeH="0" baseline="0" dirty="0" smtClean="0">
                          <a:ln>
                            <a:noFill/>
                          </a:ln>
                          <a:solidFill>
                            <a:schemeClr val="tx1"/>
                          </a:solidFill>
                          <a:effectLst/>
                          <a:latin typeface="Helvetica"/>
                          <a:ea typeface="Times"/>
                          <a:cs typeface="Times New Roman" pitchFamily="18" charset="0"/>
                        </a:rPr>
                        <a:t> au litre</a:t>
                      </a:r>
                      <a:endParaRPr kumimoji="0" lang="fr-BE" sz="2400" b="0" i="0" u="none" strike="noStrike" cap="none" normalizeH="0" baseline="0" dirty="0" smtClean="0">
                        <a:ln>
                          <a:noFill/>
                        </a:ln>
                        <a:solidFill>
                          <a:schemeClr val="tx1"/>
                        </a:solidFill>
                        <a:effectLst/>
                        <a:latin typeface="New York"/>
                        <a:ea typeface="Times"/>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20">
                      <a:fgClr>
                        <a:srgbClr val="FFFFFF"/>
                      </a:fgClr>
                      <a:bgClr>
                        <a:srgbClr val="CCCCCC"/>
                      </a:bgClr>
                    </a:pattFill>
                  </a:tcPr>
                </a:tc>
              </a:tr>
              <a:tr h="111908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1" i="0" u="none" strike="noStrike" cap="none" normalizeH="0" baseline="0" smtClean="0">
                        <a:ln>
                          <a:noFill/>
                        </a:ln>
                        <a:solidFill>
                          <a:schemeClr val="tx1"/>
                        </a:solidFill>
                        <a:effectLst/>
                        <a:latin typeface="Helvetica"/>
                        <a:ea typeface="Times"/>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smtClean="0">
                          <a:ln>
                            <a:noFill/>
                          </a:ln>
                          <a:solidFill>
                            <a:schemeClr val="tx1"/>
                          </a:solidFill>
                          <a:effectLst/>
                          <a:latin typeface="Helvetica"/>
                          <a:ea typeface="Times"/>
                          <a:cs typeface="Times New Roman" pitchFamily="18" charset="0"/>
                        </a:rPr>
                        <a:t>peinture </a:t>
                      </a:r>
                      <a:r>
                        <a:rPr kumimoji="0" lang="fr-FR" sz="2400" b="1" i="1" u="none" strike="noStrike" cap="none" normalizeH="0" baseline="0" smtClean="0">
                          <a:ln>
                            <a:noFill/>
                          </a:ln>
                          <a:solidFill>
                            <a:schemeClr val="tx1"/>
                          </a:solidFill>
                          <a:effectLst/>
                          <a:latin typeface="Helvetica"/>
                          <a:ea typeface="Times"/>
                          <a:cs typeface="Times New Roman" pitchFamily="18" charset="0"/>
                        </a:rPr>
                        <a:t>Ambiance</a:t>
                      </a:r>
                      <a:r>
                        <a:rPr kumimoji="0" lang="fr-FR" sz="2400" b="1" i="0" u="none" strike="noStrike" cap="none" normalizeH="0" baseline="0" smtClean="0">
                          <a:ln>
                            <a:noFill/>
                          </a:ln>
                          <a:solidFill>
                            <a:schemeClr val="tx1"/>
                          </a:solidFill>
                          <a:effectLst/>
                          <a:latin typeface="Helvetica"/>
                          <a:ea typeface="Times"/>
                          <a:cs typeface="Times New Roman" pitchFamily="18" charset="0"/>
                        </a:rPr>
                        <a:t> pour murs</a:t>
                      </a:r>
                      <a:endParaRPr kumimoji="0" lang="fr-BE" sz="2400" b="0" i="0" u="none" strike="noStrike" cap="none" normalizeH="0" baseline="0" smtClean="0">
                        <a:ln>
                          <a:noFill/>
                        </a:ln>
                        <a:solidFill>
                          <a:schemeClr val="tx1"/>
                        </a:solidFill>
                        <a:effectLst/>
                        <a:latin typeface="Times"/>
                        <a:ea typeface="Times"/>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30">
                      <a:fgClr>
                        <a:srgbClr val="FFFFFF"/>
                      </a:fgClr>
                      <a:bgClr>
                        <a:srgbClr val="B2B2B2"/>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Helvetica"/>
                        <a:ea typeface="Times"/>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Helvetica"/>
                          <a:ea typeface="Times"/>
                          <a:cs typeface="Times New Roman" pitchFamily="18" charset="0"/>
                        </a:rPr>
                        <a:t>57 euros le pot de 5 l</a:t>
                      </a:r>
                      <a:endParaRPr kumimoji="0" lang="fr-BE" sz="2400" b="0" i="0" u="none" strike="noStrike" cap="none" normalizeH="0" baseline="0" dirty="0" smtClean="0">
                        <a:ln>
                          <a:noFill/>
                        </a:ln>
                        <a:solidFill>
                          <a:schemeClr val="tx1"/>
                        </a:solidFill>
                        <a:effectLst/>
                        <a:latin typeface="Times"/>
                        <a:ea typeface="Times"/>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25">
                      <a:fgClr>
                        <a:srgbClr val="FFFFFF"/>
                      </a:fgClr>
                      <a:bgClr>
                        <a:srgbClr val="BFBFBF"/>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Helvetica"/>
                        <a:ea typeface="Times"/>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Helvetica"/>
                          <a:ea typeface="Times"/>
                          <a:cs typeface="Times New Roman" pitchFamily="18" charset="0"/>
                        </a:rPr>
                        <a:t>9 m</a:t>
                      </a:r>
                      <a:r>
                        <a:rPr kumimoji="0" lang="fr-FR" sz="2400" b="0" i="0" u="none" strike="noStrike" cap="none" normalizeH="0" baseline="30000" dirty="0" smtClean="0">
                          <a:ln>
                            <a:noFill/>
                          </a:ln>
                          <a:solidFill>
                            <a:schemeClr val="tx1"/>
                          </a:solidFill>
                          <a:effectLst/>
                          <a:latin typeface="Helvetica"/>
                          <a:ea typeface="Times"/>
                          <a:cs typeface="Times New Roman" pitchFamily="18" charset="0"/>
                        </a:rPr>
                        <a:t>2</a:t>
                      </a:r>
                      <a:r>
                        <a:rPr kumimoji="0" lang="fr-FR" sz="2400" b="0" i="0" u="none" strike="noStrike" cap="none" normalizeH="0" baseline="0" dirty="0" smtClean="0">
                          <a:ln>
                            <a:noFill/>
                          </a:ln>
                          <a:solidFill>
                            <a:schemeClr val="tx1"/>
                          </a:solidFill>
                          <a:effectLst/>
                          <a:latin typeface="Helvetica"/>
                          <a:ea typeface="Times"/>
                          <a:cs typeface="Times New Roman" pitchFamily="18" charset="0"/>
                        </a:rPr>
                        <a:t> au litre</a:t>
                      </a:r>
                      <a:endParaRPr kumimoji="0" lang="fr-BE" sz="2400" b="0" i="0" u="none" strike="noStrike" cap="none" normalizeH="0" baseline="0" dirty="0" smtClean="0">
                        <a:ln>
                          <a:noFill/>
                        </a:ln>
                        <a:solidFill>
                          <a:schemeClr val="tx1"/>
                        </a:solidFill>
                        <a:effectLst/>
                        <a:latin typeface="Times"/>
                        <a:ea typeface="Times"/>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20">
                      <a:fgClr>
                        <a:srgbClr val="FFFFFF"/>
                      </a:fgClr>
                      <a:bgClr>
                        <a:srgbClr val="CCCCCC"/>
                      </a:bgClr>
                    </a:pattFill>
                  </a:tcPr>
                </a:tc>
              </a:tr>
              <a:tr h="111908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BE" sz="2400" b="0" i="0" u="none" strike="noStrike" cap="none" normalizeH="0" baseline="0" smtClean="0">
                        <a:ln>
                          <a:noFill/>
                        </a:ln>
                        <a:solidFill>
                          <a:schemeClr val="tx1"/>
                        </a:solidFill>
                        <a:effectLst/>
                        <a:latin typeface="Times"/>
                        <a:ea typeface="Times"/>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smtClean="0">
                          <a:ln>
                            <a:noFill/>
                          </a:ln>
                          <a:solidFill>
                            <a:schemeClr val="tx1"/>
                          </a:solidFill>
                          <a:effectLst/>
                          <a:latin typeface="Helvetica"/>
                          <a:ea typeface="Times"/>
                          <a:cs typeface="Times New Roman" pitchFamily="18" charset="0"/>
                        </a:rPr>
                        <a:t>peinture </a:t>
                      </a:r>
                      <a:r>
                        <a:rPr kumimoji="0" lang="fr-FR" sz="2400" b="1" i="1" u="none" strike="noStrike" cap="none" normalizeH="0" baseline="0" smtClean="0">
                          <a:ln>
                            <a:noFill/>
                          </a:ln>
                          <a:solidFill>
                            <a:schemeClr val="tx1"/>
                          </a:solidFill>
                          <a:effectLst/>
                          <a:latin typeface="Helvetica"/>
                          <a:ea typeface="Times"/>
                          <a:cs typeface="Times New Roman" pitchFamily="18" charset="0"/>
                        </a:rPr>
                        <a:t>plafond</a:t>
                      </a:r>
                      <a:endParaRPr kumimoji="0" lang="fr-BE" sz="2400" b="0" i="0" u="none" strike="noStrike" cap="none" normalizeH="0" baseline="0" smtClean="0">
                        <a:ln>
                          <a:noFill/>
                        </a:ln>
                        <a:solidFill>
                          <a:schemeClr val="tx1"/>
                        </a:solidFill>
                        <a:effectLst/>
                        <a:latin typeface="Times"/>
                        <a:ea typeface="Times"/>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30">
                      <a:fgClr>
                        <a:srgbClr val="FFFFFF"/>
                      </a:fgClr>
                      <a:bgClr>
                        <a:srgbClr val="B2B2B2"/>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Helvetica"/>
                        <a:ea typeface="Times"/>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Helvetica"/>
                          <a:ea typeface="Times"/>
                          <a:cs typeface="Times New Roman" pitchFamily="18" charset="0"/>
                        </a:rPr>
                        <a:t>40 euros le pot de 5 l</a:t>
                      </a:r>
                      <a:endParaRPr kumimoji="0" lang="fr-BE" sz="2400" b="0" i="0" u="none" strike="noStrike" cap="none" normalizeH="0" baseline="0" dirty="0" smtClean="0">
                        <a:ln>
                          <a:noFill/>
                        </a:ln>
                        <a:solidFill>
                          <a:schemeClr val="tx1"/>
                        </a:solidFill>
                        <a:effectLst/>
                        <a:latin typeface="Times"/>
                        <a:ea typeface="Times"/>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25">
                      <a:fgClr>
                        <a:srgbClr val="FFFFFF"/>
                      </a:fgClr>
                      <a:bgClr>
                        <a:srgbClr val="BFBFBF"/>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Helvetica"/>
                        <a:ea typeface="Times"/>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Helvetica"/>
                          <a:ea typeface="Times"/>
                          <a:cs typeface="Times New Roman" pitchFamily="18" charset="0"/>
                        </a:rPr>
                        <a:t>9 m</a:t>
                      </a:r>
                      <a:r>
                        <a:rPr kumimoji="0" lang="fr-FR" sz="2400" b="0" i="0" u="none" strike="noStrike" cap="none" normalizeH="0" baseline="30000" dirty="0" smtClean="0">
                          <a:ln>
                            <a:noFill/>
                          </a:ln>
                          <a:solidFill>
                            <a:schemeClr val="tx1"/>
                          </a:solidFill>
                          <a:effectLst/>
                          <a:latin typeface="Helvetica"/>
                          <a:ea typeface="Times"/>
                          <a:cs typeface="Times New Roman" pitchFamily="18" charset="0"/>
                        </a:rPr>
                        <a:t>2</a:t>
                      </a:r>
                      <a:r>
                        <a:rPr kumimoji="0" lang="fr-FR" sz="2400" b="0" i="0" u="none" strike="noStrike" cap="none" normalizeH="0" baseline="0" dirty="0" smtClean="0">
                          <a:ln>
                            <a:noFill/>
                          </a:ln>
                          <a:solidFill>
                            <a:schemeClr val="tx1"/>
                          </a:solidFill>
                          <a:effectLst/>
                          <a:latin typeface="Helvetica"/>
                          <a:ea typeface="Times"/>
                          <a:cs typeface="Times New Roman" pitchFamily="18" charset="0"/>
                        </a:rPr>
                        <a:t> au litre</a:t>
                      </a:r>
                      <a:endParaRPr kumimoji="0" lang="fr-BE" sz="2400" b="0" i="0" u="none" strike="noStrike" cap="none" normalizeH="0" baseline="0" dirty="0" smtClean="0">
                        <a:ln>
                          <a:noFill/>
                        </a:ln>
                        <a:solidFill>
                          <a:schemeClr val="tx1"/>
                        </a:solidFill>
                        <a:effectLst/>
                        <a:latin typeface="Times"/>
                        <a:ea typeface="Times"/>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20">
                      <a:fgClr>
                        <a:srgbClr val="FFFFFF"/>
                      </a:fgClr>
                      <a:bgClr>
                        <a:srgbClr val="CCCCCC"/>
                      </a:bgClr>
                    </a:pattFill>
                  </a:tcPr>
                </a:tc>
              </a:tr>
              <a:tr h="111908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BE" sz="2400" b="0" i="0" u="none" strike="noStrike" cap="none" normalizeH="0" baseline="0" dirty="0" smtClean="0">
                        <a:ln>
                          <a:noFill/>
                        </a:ln>
                        <a:solidFill>
                          <a:schemeClr val="tx1"/>
                        </a:solidFill>
                        <a:effectLst/>
                        <a:latin typeface="Times"/>
                        <a:ea typeface="Times"/>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Helvetica"/>
                          <a:ea typeface="Times"/>
                          <a:cs typeface="Times New Roman" pitchFamily="18" charset="0"/>
                        </a:rPr>
                        <a:t>peinture </a:t>
                      </a:r>
                      <a:r>
                        <a:rPr kumimoji="0" lang="fr-FR" sz="2400" b="1" i="1" u="none" strike="noStrike" cap="none" normalizeH="0" baseline="0" dirty="0" smtClean="0">
                          <a:ln>
                            <a:noFill/>
                          </a:ln>
                          <a:solidFill>
                            <a:schemeClr val="tx1"/>
                          </a:solidFill>
                          <a:effectLst/>
                          <a:latin typeface="Helvetica"/>
                          <a:ea typeface="Times"/>
                          <a:cs typeface="Times New Roman" pitchFamily="18" charset="0"/>
                        </a:rPr>
                        <a:t>portes </a:t>
                      </a:r>
                      <a:endParaRPr kumimoji="0" lang="fr-BE" sz="2400" b="0" i="0" u="none" strike="noStrike" cap="none" normalizeH="0" baseline="0" dirty="0" smtClean="0">
                        <a:ln>
                          <a:noFill/>
                        </a:ln>
                        <a:solidFill>
                          <a:schemeClr val="tx1"/>
                        </a:solidFill>
                        <a:effectLst/>
                        <a:latin typeface="Times"/>
                        <a:ea typeface="Times"/>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30">
                      <a:fgClr>
                        <a:srgbClr val="FFFFFF"/>
                      </a:fgClr>
                      <a:bgClr>
                        <a:srgbClr val="B2B2B2"/>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Helvetica"/>
                        <a:ea typeface="Times"/>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smtClean="0">
                          <a:ln>
                            <a:noFill/>
                          </a:ln>
                          <a:solidFill>
                            <a:schemeClr val="tx1"/>
                          </a:solidFill>
                          <a:effectLst/>
                          <a:latin typeface="Helvetica"/>
                          <a:ea typeface="Times"/>
                          <a:cs typeface="Times New Roman" pitchFamily="18" charset="0"/>
                        </a:rPr>
                        <a:t>140 euros le pot de 2,5 l</a:t>
                      </a:r>
                      <a:endParaRPr kumimoji="0" lang="fr-BE" sz="2400" b="0" i="0" u="none" strike="noStrike" cap="none" normalizeH="0" baseline="0" smtClean="0">
                        <a:ln>
                          <a:noFill/>
                        </a:ln>
                        <a:solidFill>
                          <a:schemeClr val="tx1"/>
                        </a:solidFill>
                        <a:effectLst/>
                        <a:latin typeface="Times"/>
                        <a:ea typeface="Times"/>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25">
                      <a:fgClr>
                        <a:srgbClr val="FFFFFF"/>
                      </a:fgClr>
                      <a:bgClr>
                        <a:srgbClr val="BFBFBF"/>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Helvetica"/>
                        <a:ea typeface="Times"/>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Helvetica"/>
                          <a:ea typeface="Times"/>
                          <a:cs typeface="Times New Roman" pitchFamily="18" charset="0"/>
                        </a:rPr>
                        <a:t>12 m</a:t>
                      </a:r>
                      <a:r>
                        <a:rPr kumimoji="0" lang="fr-FR" sz="2400" b="0" i="0" u="none" strike="noStrike" cap="none" normalizeH="0" baseline="30000" dirty="0" smtClean="0">
                          <a:ln>
                            <a:noFill/>
                          </a:ln>
                          <a:solidFill>
                            <a:schemeClr val="tx1"/>
                          </a:solidFill>
                          <a:effectLst/>
                          <a:latin typeface="Helvetica"/>
                          <a:ea typeface="Times"/>
                          <a:cs typeface="Times New Roman" pitchFamily="18" charset="0"/>
                        </a:rPr>
                        <a:t>2</a:t>
                      </a:r>
                      <a:r>
                        <a:rPr kumimoji="0" lang="fr-FR" sz="2400" b="0" i="0" u="none" strike="noStrike" cap="none" normalizeH="0" baseline="0" dirty="0" smtClean="0">
                          <a:ln>
                            <a:noFill/>
                          </a:ln>
                          <a:solidFill>
                            <a:schemeClr val="tx1"/>
                          </a:solidFill>
                          <a:effectLst/>
                          <a:latin typeface="Helvetica"/>
                          <a:ea typeface="Times"/>
                          <a:cs typeface="Times New Roman" pitchFamily="18" charset="0"/>
                        </a:rPr>
                        <a:t> au litre</a:t>
                      </a:r>
                      <a:endParaRPr kumimoji="0" lang="fr-BE" sz="2400" b="0" i="0" u="none" strike="noStrike" cap="none" normalizeH="0" baseline="0" dirty="0" smtClean="0">
                        <a:ln>
                          <a:noFill/>
                        </a:ln>
                        <a:solidFill>
                          <a:schemeClr val="tx1"/>
                        </a:solidFill>
                        <a:effectLst/>
                        <a:latin typeface="Times"/>
                        <a:ea typeface="Times"/>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20">
                      <a:fgClr>
                        <a:srgbClr val="FFFFFF"/>
                      </a:fgClr>
                      <a:bgClr>
                        <a:srgbClr val="CCCCCC"/>
                      </a:bgClr>
                    </a:pattFill>
                  </a:tcPr>
                </a:tc>
              </a:tr>
            </a:tbl>
          </a:graphicData>
        </a:graphic>
      </p:graphicFrame>
      <p:sp>
        <p:nvSpPr>
          <p:cNvPr id="2" name="Espace réservé du pied de page 1"/>
          <p:cNvSpPr>
            <a:spLocks noGrp="1"/>
          </p:cNvSpPr>
          <p:nvPr>
            <p:ph type="ftr" sz="quarter" idx="11"/>
          </p:nvPr>
        </p:nvSpPr>
        <p:spPr/>
        <p:txBody>
          <a:bodyPr/>
          <a:lstStyle/>
          <a:p>
            <a:r>
              <a:rPr lang="fr-BE" smtClean="0"/>
              <a:t>Formation à l'apporche par les compétences. B. Rey, S. Kahn, S. Van Lint. ULB UNICEF</a:t>
            </a:r>
            <a:endParaRPr lang="fr-BE"/>
          </a:p>
        </p:txBody>
      </p:sp>
      <p:sp>
        <p:nvSpPr>
          <p:cNvPr id="24605" name="Rectangle 2"/>
          <p:cNvSpPr>
            <a:spLocks noChangeArrowheads="1"/>
          </p:cNvSpPr>
          <p:nvPr/>
        </p:nvSpPr>
        <p:spPr bwMode="auto">
          <a:xfrm>
            <a:off x="1524001" y="43934"/>
            <a:ext cx="18473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pPr eaLnBrk="0" hangingPunct="0">
              <a:tabLst>
                <a:tab pos="449263" algn="r"/>
                <a:tab pos="3060700" algn="ctr"/>
                <a:tab pos="5759450" algn="r"/>
              </a:tabLst>
            </a:pPr>
            <a:endParaRPr lang="fr-FR"/>
          </a:p>
        </p:txBody>
      </p:sp>
    </p:spTree>
    <p:extLst>
      <p:ext uri="{BB962C8B-B14F-4D97-AF65-F5344CB8AC3E}">
        <p14:creationId xmlns:p14="http://schemas.microsoft.com/office/powerpoint/2010/main" xmlns="" val="376491119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BE" smtClean="0"/>
              <a:t>Formation à l'apporche par les compétences. B. Rey, S. Kahn, S. Van Lint. ULB UNICEF</a:t>
            </a:r>
            <a:endParaRPr lang="fr-BE"/>
          </a:p>
        </p:txBody>
      </p:sp>
      <p:sp>
        <p:nvSpPr>
          <p:cNvPr id="6" name="ZoneTexte 5"/>
          <p:cNvSpPr txBox="1"/>
          <p:nvPr/>
        </p:nvSpPr>
        <p:spPr>
          <a:xfrm>
            <a:off x="1017431" y="1184856"/>
            <a:ext cx="8615966" cy="523220"/>
          </a:xfrm>
          <a:prstGeom prst="rect">
            <a:avLst/>
          </a:prstGeom>
          <a:noFill/>
        </p:spPr>
        <p:txBody>
          <a:bodyPr wrap="square" rtlCol="0">
            <a:spAutoFit/>
          </a:bodyPr>
          <a:lstStyle/>
          <a:p>
            <a:pPr algn="ctr"/>
            <a:r>
              <a:rPr lang="fr-FR" sz="2800" b="1" dirty="0" smtClean="0">
                <a:latin typeface="Times New Roman" pitchFamily="18" charset="0"/>
                <a:cs typeface="Times New Roman" pitchFamily="18" charset="0"/>
              </a:rPr>
              <a:t>Prices of the painting dealer</a:t>
            </a:r>
            <a:endParaRPr lang="fr-FR" sz="2800" b="1" dirty="0">
              <a:latin typeface="Times New Roman" pitchFamily="18" charset="0"/>
              <a:cs typeface="Times New Roman" pitchFamily="18" charset="0"/>
            </a:endParaRPr>
          </a:p>
        </p:txBody>
      </p:sp>
      <p:graphicFrame>
        <p:nvGraphicFramePr>
          <p:cNvPr id="9" name="Tableau 8"/>
          <p:cNvGraphicFramePr>
            <a:graphicFrameLocks noGrp="1"/>
          </p:cNvGraphicFramePr>
          <p:nvPr/>
        </p:nvGraphicFramePr>
        <p:xfrm>
          <a:off x="2032000" y="1944711"/>
          <a:ext cx="8127999" cy="4430330"/>
        </p:xfrm>
        <a:graphic>
          <a:graphicData uri="http://schemas.openxmlformats.org/drawingml/2006/table">
            <a:tbl>
              <a:tblPr firstRow="1" bandRow="1">
                <a:tableStyleId>{5C22544A-7EE6-4342-B048-85BDC9FD1C3A}</a:tableStyleId>
              </a:tblPr>
              <a:tblGrid>
                <a:gridCol w="2709333"/>
                <a:gridCol w="2709333"/>
                <a:gridCol w="2709333"/>
              </a:tblGrid>
              <a:tr h="886066">
                <a:tc>
                  <a:txBody>
                    <a:bodyPr/>
                    <a:lstStyle/>
                    <a:p>
                      <a:pPr algn="ctr"/>
                      <a:r>
                        <a:rPr lang="fr-FR" dirty="0" smtClean="0">
                          <a:latin typeface="Times New Roman" pitchFamily="18" charset="0"/>
                          <a:cs typeface="Times New Roman" pitchFamily="18" charset="0"/>
                        </a:rPr>
                        <a:t>Product</a:t>
                      </a:r>
                      <a:endParaRPr lang="fr-FR" dirty="0">
                        <a:latin typeface="Times New Roman" pitchFamily="18" charset="0"/>
                        <a:cs typeface="Times New Roman" pitchFamily="18" charset="0"/>
                      </a:endParaRPr>
                    </a:p>
                  </a:txBody>
                  <a:tcPr/>
                </a:tc>
                <a:tc>
                  <a:txBody>
                    <a:bodyPr/>
                    <a:lstStyle/>
                    <a:p>
                      <a:pPr algn="ctr"/>
                      <a:r>
                        <a:rPr lang="fr-FR" dirty="0" smtClean="0"/>
                        <a:t>Price and coditionning</a:t>
                      </a:r>
                      <a:endParaRPr lang="fr-FR" dirty="0"/>
                    </a:p>
                  </a:txBody>
                  <a:tcPr/>
                </a:tc>
                <a:tc>
                  <a:txBody>
                    <a:bodyPr/>
                    <a:lstStyle/>
                    <a:p>
                      <a:pPr algn="ctr"/>
                      <a:r>
                        <a:rPr lang="fr-FR" smtClean="0"/>
                        <a:t>Covering</a:t>
                      </a:r>
                      <a:r>
                        <a:rPr lang="fr-FR" dirty="0" smtClean="0"/>
                        <a:t> area</a:t>
                      </a:r>
                      <a:endParaRPr lang="fr-FR" dirty="0"/>
                    </a:p>
                  </a:txBody>
                  <a:tcPr/>
                </a:tc>
              </a:tr>
              <a:tr h="886066">
                <a:tc>
                  <a:txBody>
                    <a:bodyPr/>
                    <a:lstStyle/>
                    <a:p>
                      <a:r>
                        <a:rPr lang="fr-FR" dirty="0" smtClean="0">
                          <a:latin typeface="Times New Roman" pitchFamily="18" charset="0"/>
                          <a:cs typeface="Times New Roman" pitchFamily="18" charset="0"/>
                        </a:rPr>
                        <a:t>Latex walls paint</a:t>
                      </a:r>
                      <a:endParaRPr lang="fr-FR" dirty="0">
                        <a:latin typeface="Times New Roman" pitchFamily="18" charset="0"/>
                        <a:cs typeface="Times New Roman" pitchFamily="18" charset="0"/>
                      </a:endParaRPr>
                    </a:p>
                  </a:txBody>
                  <a:tcPr/>
                </a:tc>
                <a:tc>
                  <a:txBody>
                    <a:bodyPr/>
                    <a:lstStyle/>
                    <a:p>
                      <a:r>
                        <a:rPr lang="fr-FR" dirty="0" smtClean="0">
                          <a:latin typeface="Times New Roman" pitchFamily="18" charset="0"/>
                          <a:cs typeface="Times New Roman" pitchFamily="18" charset="0"/>
                        </a:rPr>
                        <a:t>24 €</a:t>
                      </a:r>
                      <a:r>
                        <a:rPr lang="fr-FR" baseline="0" dirty="0" smtClean="0">
                          <a:latin typeface="Times New Roman" pitchFamily="18" charset="0"/>
                          <a:cs typeface="Times New Roman" pitchFamily="18" charset="0"/>
                        </a:rPr>
                        <a:t> the pot of 2.5 litres</a:t>
                      </a:r>
                      <a:endParaRPr lang="fr-FR" dirty="0">
                        <a:latin typeface="Times New Roman" pitchFamily="18" charset="0"/>
                        <a:cs typeface="Times New Roman" pitchFamily="18" charset="0"/>
                      </a:endParaRPr>
                    </a:p>
                  </a:txBody>
                  <a:tcPr/>
                </a:tc>
                <a:tc>
                  <a:txBody>
                    <a:bodyPr/>
                    <a:lstStyle/>
                    <a:p>
                      <a:r>
                        <a:rPr lang="fr-FR" dirty="0" smtClean="0">
                          <a:latin typeface="Times New Roman" pitchFamily="18" charset="0"/>
                          <a:cs typeface="Times New Roman" pitchFamily="18" charset="0"/>
                        </a:rPr>
                        <a:t>8 m² per 1 litre</a:t>
                      </a:r>
                      <a:endParaRPr lang="fr-FR" dirty="0">
                        <a:latin typeface="Times New Roman" pitchFamily="18" charset="0"/>
                        <a:cs typeface="Times New Roman" pitchFamily="18" charset="0"/>
                      </a:endParaRPr>
                    </a:p>
                  </a:txBody>
                  <a:tcPr/>
                </a:tc>
              </a:tr>
              <a:tr h="886066">
                <a:tc>
                  <a:txBody>
                    <a:bodyPr/>
                    <a:lstStyle/>
                    <a:p>
                      <a:r>
                        <a:rPr lang="fr-FR" dirty="0" smtClean="0">
                          <a:latin typeface="Times New Roman" pitchFamily="18" charset="0"/>
                          <a:cs typeface="Times New Roman" pitchFamily="18" charset="0"/>
                        </a:rPr>
                        <a:t>Atmosphere walls paint</a:t>
                      </a:r>
                      <a:endParaRPr lang="fr-FR" dirty="0">
                        <a:latin typeface="Times New Roman" pitchFamily="18" charset="0"/>
                        <a:cs typeface="Times New Roman" pitchFamily="18" charset="0"/>
                      </a:endParaRPr>
                    </a:p>
                  </a:txBody>
                  <a:tcPr/>
                </a:tc>
                <a:tc>
                  <a:txBody>
                    <a:bodyPr/>
                    <a:lstStyle/>
                    <a:p>
                      <a:r>
                        <a:rPr lang="fr-FR" dirty="0" smtClean="0">
                          <a:latin typeface="Times New Roman" pitchFamily="18" charset="0"/>
                          <a:cs typeface="Times New Roman" pitchFamily="18" charset="0"/>
                        </a:rPr>
                        <a:t>57 € the pot of 5 litres</a:t>
                      </a:r>
                      <a:endParaRPr lang="fr-FR"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latin typeface="Times New Roman" pitchFamily="18" charset="0"/>
                          <a:cs typeface="Times New Roman" pitchFamily="18" charset="0"/>
                        </a:rPr>
                        <a:t>9 m² per 1 litre</a:t>
                      </a:r>
                    </a:p>
                    <a:p>
                      <a:endParaRPr lang="fr-FR" dirty="0">
                        <a:latin typeface="Times New Roman" pitchFamily="18" charset="0"/>
                        <a:cs typeface="Times New Roman" pitchFamily="18" charset="0"/>
                      </a:endParaRPr>
                    </a:p>
                  </a:txBody>
                  <a:tcPr/>
                </a:tc>
              </a:tr>
              <a:tr h="886066">
                <a:tc>
                  <a:txBody>
                    <a:bodyPr/>
                    <a:lstStyle/>
                    <a:p>
                      <a:r>
                        <a:rPr lang="fr-FR" dirty="0" smtClean="0">
                          <a:latin typeface="Times New Roman" pitchFamily="18" charset="0"/>
                          <a:cs typeface="Times New Roman" pitchFamily="18" charset="0"/>
                        </a:rPr>
                        <a:t>Ceiling paint</a:t>
                      </a:r>
                      <a:endParaRPr lang="fr-FR" dirty="0">
                        <a:latin typeface="Times New Roman" pitchFamily="18" charset="0"/>
                        <a:cs typeface="Times New Roman" pitchFamily="18" charset="0"/>
                      </a:endParaRPr>
                    </a:p>
                  </a:txBody>
                  <a:tcPr/>
                </a:tc>
                <a:tc>
                  <a:txBody>
                    <a:bodyPr/>
                    <a:lstStyle/>
                    <a:p>
                      <a:r>
                        <a:rPr lang="fr-FR" dirty="0" smtClean="0">
                          <a:latin typeface="Times New Roman" pitchFamily="18" charset="0"/>
                          <a:cs typeface="Times New Roman" pitchFamily="18" charset="0"/>
                        </a:rPr>
                        <a:t>40 € the pot of 5 litres</a:t>
                      </a:r>
                      <a:endParaRPr lang="fr-FR"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latin typeface="Times New Roman" pitchFamily="18" charset="0"/>
                          <a:cs typeface="Times New Roman" pitchFamily="18" charset="0"/>
                        </a:rPr>
                        <a:t>9 m² per 1 litre</a:t>
                      </a:r>
                    </a:p>
                    <a:p>
                      <a:endParaRPr lang="fr-FR" dirty="0">
                        <a:latin typeface="Times New Roman" pitchFamily="18" charset="0"/>
                        <a:cs typeface="Times New Roman" pitchFamily="18" charset="0"/>
                      </a:endParaRPr>
                    </a:p>
                  </a:txBody>
                  <a:tcPr/>
                </a:tc>
              </a:tr>
              <a:tr h="886066">
                <a:tc>
                  <a:txBody>
                    <a:bodyPr/>
                    <a:lstStyle/>
                    <a:p>
                      <a:r>
                        <a:rPr lang="fr-FR" dirty="0" smtClean="0">
                          <a:latin typeface="Times New Roman" pitchFamily="18" charset="0"/>
                          <a:cs typeface="Times New Roman" pitchFamily="18" charset="0"/>
                        </a:rPr>
                        <a:t>Door paint</a:t>
                      </a:r>
                      <a:endParaRPr lang="fr-FR" dirty="0">
                        <a:latin typeface="Times New Roman" pitchFamily="18" charset="0"/>
                        <a:cs typeface="Times New Roman" pitchFamily="18" charset="0"/>
                      </a:endParaRPr>
                    </a:p>
                  </a:txBody>
                  <a:tcPr/>
                </a:tc>
                <a:tc>
                  <a:txBody>
                    <a:bodyPr/>
                    <a:lstStyle/>
                    <a:p>
                      <a:r>
                        <a:rPr lang="fr-FR" dirty="0" smtClean="0">
                          <a:latin typeface="Times New Roman" pitchFamily="18" charset="0"/>
                          <a:cs typeface="Times New Roman" pitchFamily="18" charset="0"/>
                        </a:rPr>
                        <a:t>140 €</a:t>
                      </a:r>
                      <a:r>
                        <a:rPr lang="fr-FR" baseline="0" dirty="0" smtClean="0">
                          <a:latin typeface="Times New Roman" pitchFamily="18" charset="0"/>
                          <a:cs typeface="Times New Roman" pitchFamily="18" charset="0"/>
                        </a:rPr>
                        <a:t> the pot of 2.5 litres</a:t>
                      </a:r>
                      <a:endParaRPr lang="fr-FR"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latin typeface="Times New Roman" pitchFamily="18" charset="0"/>
                          <a:cs typeface="Times New Roman" pitchFamily="18" charset="0"/>
                        </a:rPr>
                        <a:t>12 m² per 1 litre</a:t>
                      </a:r>
                    </a:p>
                    <a:p>
                      <a:endParaRPr lang="fr-FR"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BE" smtClean="0"/>
              <a:t>Formation à l'apporche par les compétences. B. Rey, S. Kahn, S. Van Lint. ULB UNICEF</a:t>
            </a:r>
            <a:endParaRPr lang="fr-BE"/>
          </a:p>
        </p:txBody>
      </p:sp>
      <p:sp>
        <p:nvSpPr>
          <p:cNvPr id="3" name="ZoneTexte 2"/>
          <p:cNvSpPr txBox="1"/>
          <p:nvPr/>
        </p:nvSpPr>
        <p:spPr>
          <a:xfrm>
            <a:off x="1506828" y="579549"/>
            <a:ext cx="8718997" cy="132343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fr-FR" sz="4000" dirty="0" smtClean="0">
                <a:latin typeface="Times New Roman" pitchFamily="18" charset="0"/>
                <a:cs typeface="Times New Roman" pitchFamily="18" charset="0"/>
              </a:rPr>
              <a:t>Reminder about the functions of a competence</a:t>
            </a:r>
            <a:endParaRPr lang="fr-FR" sz="4000" dirty="0">
              <a:latin typeface="Times New Roman" pitchFamily="18" charset="0"/>
              <a:cs typeface="Times New Roman" pitchFamily="18" charset="0"/>
            </a:endParaRPr>
          </a:p>
        </p:txBody>
      </p:sp>
      <p:sp>
        <p:nvSpPr>
          <p:cNvPr id="4" name="ZoneTexte 3"/>
          <p:cNvSpPr txBox="1"/>
          <p:nvPr/>
        </p:nvSpPr>
        <p:spPr>
          <a:xfrm>
            <a:off x="1764406" y="2202287"/>
            <a:ext cx="8242479" cy="1200329"/>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buFont typeface="Arial" charset="0"/>
              <a:buChar char="•"/>
            </a:pPr>
            <a:r>
              <a:rPr lang="fr-FR" sz="3600" dirty="0" smtClean="0">
                <a:latin typeface="Times New Roman" pitchFamily="18" charset="0"/>
                <a:cs typeface="Times New Roman" pitchFamily="18" charset="0"/>
              </a:rPr>
              <a:t>Knowledge ,Information ( to know)</a:t>
            </a:r>
          </a:p>
          <a:p>
            <a:pPr algn="ctr">
              <a:buFont typeface="Arial" charset="0"/>
              <a:buChar char="•"/>
            </a:pPr>
            <a:r>
              <a:rPr lang="fr-FR" sz="3600" dirty="0" smtClean="0">
                <a:latin typeface="Times New Roman" pitchFamily="18" charset="0"/>
                <a:cs typeface="Times New Roman" pitchFamily="18" charset="0"/>
              </a:rPr>
              <a:t>Procedures ( to know how)</a:t>
            </a:r>
            <a:endParaRPr lang="fr-FR" sz="3600" dirty="0">
              <a:latin typeface="Times New Roman" pitchFamily="18" charset="0"/>
              <a:cs typeface="Times New Roman" pitchFamily="18" charset="0"/>
            </a:endParaRPr>
          </a:p>
        </p:txBody>
      </p:sp>
      <p:sp>
        <p:nvSpPr>
          <p:cNvPr id="6" name="Flèche droite 5"/>
          <p:cNvSpPr/>
          <p:nvPr/>
        </p:nvSpPr>
        <p:spPr>
          <a:xfrm>
            <a:off x="2266682" y="3709115"/>
            <a:ext cx="940157" cy="386367"/>
          </a:xfrm>
          <a:prstGeom prst="rightArrow">
            <a:avLst>
              <a:gd name="adj1" fmla="val 50000"/>
              <a:gd name="adj2" fmla="val 547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4443210" y="3554569"/>
            <a:ext cx="3026535" cy="492443"/>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fr-FR" sz="2600" dirty="0" smtClean="0">
                <a:latin typeface="Times New Roman" pitchFamily="18" charset="0"/>
                <a:cs typeface="Times New Roman" pitchFamily="18" charset="0"/>
              </a:rPr>
              <a:t>Mobilisation</a:t>
            </a:r>
            <a:endParaRPr lang="fr-FR" sz="2600" dirty="0">
              <a:latin typeface="Times New Roman" pitchFamily="18" charset="0"/>
              <a:cs typeface="Times New Roman" pitchFamily="18" charset="0"/>
            </a:endParaRPr>
          </a:p>
        </p:txBody>
      </p:sp>
      <p:sp>
        <p:nvSpPr>
          <p:cNvPr id="9" name="ZoneTexte 8"/>
          <p:cNvSpPr txBox="1"/>
          <p:nvPr/>
        </p:nvSpPr>
        <p:spPr>
          <a:xfrm>
            <a:off x="2794715" y="4881093"/>
            <a:ext cx="7392473" cy="1384995"/>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fr-FR" sz="2800" dirty="0" smtClean="0">
                <a:latin typeface="Times New Roman" pitchFamily="18" charset="0"/>
                <a:cs typeface="Times New Roman" pitchFamily="18" charset="0"/>
              </a:rPr>
              <a:t>Among the Knowledge and Procedures the pupil has/ possesses, choose the most convenient  ones to the situation.</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2757267" y="6356350"/>
            <a:ext cx="6704428" cy="365125"/>
          </a:xfrm>
        </p:spPr>
        <p:txBody>
          <a:bodyPr/>
          <a:lstStyle/>
          <a:p>
            <a:r>
              <a:rPr lang="fr-FR" dirty="0" smtClean="0"/>
              <a:t>TRADUCTION : KOURI BRAHIM  INSPECTEUR  DES SCIENCES PHYSIQUES </a:t>
            </a:r>
            <a:endParaRPr lang="fr-BE" dirty="0"/>
          </a:p>
          <a:p>
            <a:r>
              <a:rPr lang="fr-BE" dirty="0" smtClean="0"/>
              <a:t>MOSTAGANEM – ALGERIE </a:t>
            </a:r>
            <a:endParaRPr lang="fr-FR" dirty="0" smtClean="0"/>
          </a:p>
        </p:txBody>
      </p:sp>
      <p:graphicFrame>
        <p:nvGraphicFramePr>
          <p:cNvPr id="3" name="Tableau 2"/>
          <p:cNvGraphicFramePr>
            <a:graphicFrameLocks noGrp="1"/>
          </p:cNvGraphicFramePr>
          <p:nvPr>
            <p:extLst>
              <p:ext uri="{D42A27DB-BD31-4B8C-83A1-F6EECF244321}">
                <p14:modId xmlns:p14="http://schemas.microsoft.com/office/powerpoint/2010/main" xmlns="" val="1286783424"/>
              </p:ext>
            </p:extLst>
          </p:nvPr>
        </p:nvGraphicFramePr>
        <p:xfrm>
          <a:off x="1987395" y="1857091"/>
          <a:ext cx="8127999" cy="4358640"/>
        </p:xfrm>
        <a:graphic>
          <a:graphicData uri="http://schemas.openxmlformats.org/drawingml/2006/table">
            <a:tbl>
              <a:tblPr firstRow="1" bandRow="1">
                <a:tableStyleId>{5C22544A-7EE6-4342-B048-85BDC9FD1C3A}</a:tableStyleId>
              </a:tblPr>
              <a:tblGrid>
                <a:gridCol w="2709333"/>
                <a:gridCol w="2709333"/>
                <a:gridCol w="2709333"/>
              </a:tblGrid>
              <a:tr h="370840">
                <a:tc>
                  <a:txBody>
                    <a:bodyPr/>
                    <a:lstStyle/>
                    <a:p>
                      <a:pPr algn="ctr"/>
                      <a:r>
                        <a:rPr lang="ar-DZ" sz="3200" dirty="0" smtClean="0">
                          <a:solidFill>
                            <a:schemeClr val="tx1"/>
                          </a:solidFill>
                        </a:rPr>
                        <a:t>المساحة</a:t>
                      </a:r>
                      <a:r>
                        <a:rPr lang="ar-DZ" sz="3200" baseline="0" dirty="0" smtClean="0">
                          <a:solidFill>
                            <a:schemeClr val="tx1"/>
                          </a:solidFill>
                        </a:rPr>
                        <a:t> المغطاة</a:t>
                      </a:r>
                      <a:endParaRPr lang="fr-FR" sz="3200" dirty="0">
                        <a:solidFill>
                          <a:schemeClr val="tx1"/>
                        </a:solidFill>
                      </a:endParaRPr>
                    </a:p>
                  </a:txBody>
                  <a:tcPr>
                    <a:solidFill>
                      <a:schemeClr val="bg2"/>
                    </a:solidFill>
                  </a:tcPr>
                </a:tc>
                <a:tc>
                  <a:txBody>
                    <a:bodyPr/>
                    <a:lstStyle/>
                    <a:p>
                      <a:pPr algn="ctr"/>
                      <a:r>
                        <a:rPr lang="ar-DZ" sz="3200" dirty="0" smtClean="0">
                          <a:solidFill>
                            <a:schemeClr val="tx1"/>
                          </a:solidFill>
                        </a:rPr>
                        <a:t>الثمن</a:t>
                      </a:r>
                      <a:endParaRPr lang="fr-FR" sz="3200" dirty="0">
                        <a:solidFill>
                          <a:schemeClr val="tx1"/>
                        </a:solidFill>
                      </a:endParaRPr>
                    </a:p>
                  </a:txBody>
                  <a:tcPr>
                    <a:solidFill>
                      <a:schemeClr val="bg2"/>
                    </a:solidFill>
                  </a:tcPr>
                </a:tc>
                <a:tc>
                  <a:txBody>
                    <a:bodyPr/>
                    <a:lstStyle/>
                    <a:p>
                      <a:pPr algn="ctr"/>
                      <a:r>
                        <a:rPr lang="ar-DZ" sz="3200" dirty="0" smtClean="0">
                          <a:solidFill>
                            <a:schemeClr val="tx1"/>
                          </a:solidFill>
                        </a:rPr>
                        <a:t>المنتوج</a:t>
                      </a:r>
                      <a:endParaRPr lang="fr-FR" sz="3200" dirty="0">
                        <a:solidFill>
                          <a:schemeClr val="tx1"/>
                        </a:solidFill>
                      </a:endParaRPr>
                    </a:p>
                  </a:txBody>
                  <a:tcPr>
                    <a:solidFill>
                      <a:schemeClr val="bg2"/>
                    </a:solidFill>
                  </a:tcPr>
                </a:tc>
              </a:tr>
              <a:tr h="370840">
                <a:tc>
                  <a:txBody>
                    <a:bodyPr/>
                    <a:lstStyle/>
                    <a:p>
                      <a:pPr algn="ctr"/>
                      <a:r>
                        <a:rPr lang="ar-DZ" sz="2400" dirty="0" smtClean="0">
                          <a:solidFill>
                            <a:schemeClr val="tx1"/>
                          </a:solidFill>
                        </a:rPr>
                        <a:t>  لكل لتر</a:t>
                      </a:r>
                      <a:r>
                        <a:rPr lang="fr-FR" sz="2400" dirty="0" smtClean="0">
                          <a:solidFill>
                            <a:schemeClr val="tx1"/>
                          </a:solidFill>
                        </a:rPr>
                        <a:t>8</a:t>
                      </a:r>
                      <a:endParaRPr lang="fr-FR" sz="2400" dirty="0">
                        <a:solidFill>
                          <a:schemeClr val="tx1"/>
                        </a:solidFill>
                      </a:endParaRPr>
                    </a:p>
                  </a:txBody>
                  <a:tcPr/>
                </a:tc>
                <a:tc>
                  <a:txBody>
                    <a:bodyPr/>
                    <a:lstStyle/>
                    <a:p>
                      <a:pPr algn="ctr"/>
                      <a:r>
                        <a:rPr lang="ar-DZ" sz="2400" dirty="0" smtClean="0">
                          <a:solidFill>
                            <a:schemeClr val="tx1"/>
                          </a:solidFill>
                        </a:rPr>
                        <a:t>24اورو علبة    2.5</a:t>
                      </a:r>
                      <a:r>
                        <a:rPr lang="fr-FR" sz="2400" dirty="0" smtClean="0">
                          <a:solidFill>
                            <a:schemeClr val="tx1"/>
                          </a:solidFill>
                        </a:rPr>
                        <a:t> </a:t>
                      </a:r>
                      <a:r>
                        <a:rPr lang="ar-DZ" sz="2400" dirty="0" smtClean="0">
                          <a:solidFill>
                            <a:schemeClr val="tx1"/>
                          </a:solidFill>
                        </a:rPr>
                        <a:t> </a:t>
                      </a:r>
                      <a:endParaRPr lang="fr-FR" sz="2400" dirty="0">
                        <a:solidFill>
                          <a:schemeClr val="tx1"/>
                        </a:solidFill>
                      </a:endParaRPr>
                    </a:p>
                  </a:txBody>
                  <a:tcPr/>
                </a:tc>
                <a:tc>
                  <a:txBody>
                    <a:bodyPr/>
                    <a:lstStyle/>
                    <a:p>
                      <a:pPr algn="ctr"/>
                      <a:r>
                        <a:rPr lang="ar-DZ" sz="2400" dirty="0" smtClean="0">
                          <a:solidFill>
                            <a:schemeClr val="tx1"/>
                          </a:solidFill>
                        </a:rPr>
                        <a:t>طلاء</a:t>
                      </a:r>
                      <a:r>
                        <a:rPr lang="ar-DZ" sz="2400" baseline="0" dirty="0" smtClean="0">
                          <a:solidFill>
                            <a:schemeClr val="tx1"/>
                          </a:solidFill>
                        </a:rPr>
                        <a:t> خاص بالحـــائط</a:t>
                      </a:r>
                      <a:endParaRPr lang="fr-FR" sz="2400" baseline="0" dirty="0" smtClean="0">
                        <a:solidFill>
                          <a:schemeClr val="tx1"/>
                        </a:solidFill>
                      </a:endParaRPr>
                    </a:p>
                    <a:p>
                      <a:pPr algn="ctr"/>
                      <a:endParaRPr lang="fr-FR" sz="2400" dirty="0">
                        <a:solidFill>
                          <a:schemeClr val="tx1"/>
                        </a:solidFill>
                      </a:endParaRPr>
                    </a:p>
                  </a:txBody>
                  <a:tcPr/>
                </a:tc>
              </a:tr>
              <a:tr h="370840">
                <a:tc>
                  <a:txBody>
                    <a:bodyPr/>
                    <a:lstStyle/>
                    <a:p>
                      <a:pPr algn="ctr"/>
                      <a:r>
                        <a:rPr lang="ar-DZ" sz="2400" dirty="0" smtClean="0">
                          <a:solidFill>
                            <a:schemeClr val="tx1"/>
                          </a:solidFill>
                        </a:rPr>
                        <a:t>9 لكل لتر</a:t>
                      </a:r>
                      <a:endParaRPr lang="fr-FR" sz="2400" dirty="0">
                        <a:solidFill>
                          <a:schemeClr val="tx1"/>
                        </a:solidFill>
                      </a:endParaRPr>
                    </a:p>
                  </a:txBody>
                  <a:tcPr/>
                </a:tc>
                <a:tc>
                  <a:txBody>
                    <a:bodyPr/>
                    <a:lstStyle/>
                    <a:p>
                      <a:pPr algn="ctr"/>
                      <a:r>
                        <a:rPr lang="ar-DZ" sz="2400" dirty="0" smtClean="0">
                          <a:solidFill>
                            <a:schemeClr val="tx1"/>
                          </a:solidFill>
                        </a:rPr>
                        <a:t>57 أورو علبة </a:t>
                      </a:r>
                      <a:r>
                        <a:rPr lang="ar-DZ" sz="2400" baseline="0" dirty="0" smtClean="0">
                          <a:solidFill>
                            <a:schemeClr val="tx1"/>
                          </a:solidFill>
                        </a:rPr>
                        <a:t>     5</a:t>
                      </a:r>
                      <a:endParaRPr lang="fr-FR" sz="2400" dirty="0">
                        <a:solidFill>
                          <a:schemeClr val="tx1"/>
                        </a:solidFill>
                      </a:endParaRPr>
                    </a:p>
                  </a:txBody>
                  <a:tcPr/>
                </a:tc>
                <a:tc>
                  <a:txBody>
                    <a:bodyPr/>
                    <a:lstStyle/>
                    <a:p>
                      <a:pPr algn="ctr"/>
                      <a:r>
                        <a:rPr lang="ar-DZ" sz="2400" dirty="0" smtClean="0">
                          <a:solidFill>
                            <a:schemeClr val="tx1"/>
                          </a:solidFill>
                        </a:rPr>
                        <a:t>طلاء</a:t>
                      </a:r>
                      <a:r>
                        <a:rPr lang="ar-DZ" sz="2400" baseline="0" dirty="0" smtClean="0">
                          <a:solidFill>
                            <a:schemeClr val="tx1"/>
                          </a:solidFill>
                        </a:rPr>
                        <a:t> حماية  للحائط </a:t>
                      </a:r>
                      <a:endParaRPr lang="fr-FR" sz="2400" baseline="0" dirty="0" smtClean="0">
                        <a:solidFill>
                          <a:schemeClr val="tx1"/>
                        </a:solidFill>
                      </a:endParaRPr>
                    </a:p>
                    <a:p>
                      <a:pPr algn="ctr"/>
                      <a:endParaRPr lang="fr-FR" sz="2400" dirty="0">
                        <a:solidFill>
                          <a:schemeClr val="tx1"/>
                        </a:solidFill>
                      </a:endParaRPr>
                    </a:p>
                  </a:txBody>
                  <a:tcPr/>
                </a:tc>
              </a:tr>
              <a:tr h="370840">
                <a:tc>
                  <a:txBody>
                    <a:bodyPr/>
                    <a:lstStyle/>
                    <a:p>
                      <a:pPr algn="ctr"/>
                      <a:r>
                        <a:rPr lang="ar-DZ" sz="2400" dirty="0" smtClean="0">
                          <a:solidFill>
                            <a:schemeClr val="tx1"/>
                          </a:solidFill>
                        </a:rPr>
                        <a:t>   9 لكل لتر </a:t>
                      </a:r>
                      <a:endParaRPr lang="fr-FR" sz="2400" dirty="0">
                        <a:solidFill>
                          <a:schemeClr val="tx1"/>
                        </a:solidFill>
                      </a:endParaRPr>
                    </a:p>
                  </a:txBody>
                  <a:tcPr/>
                </a:tc>
                <a:tc>
                  <a:txBody>
                    <a:bodyPr/>
                    <a:lstStyle/>
                    <a:p>
                      <a:pPr algn="ctr"/>
                      <a:r>
                        <a:rPr lang="ar-DZ" sz="2400" dirty="0" smtClean="0">
                          <a:solidFill>
                            <a:schemeClr val="tx1"/>
                          </a:solidFill>
                        </a:rPr>
                        <a:t>40 أورو علبة      5</a:t>
                      </a:r>
                      <a:endParaRPr lang="fr-FR" sz="2400" dirty="0">
                        <a:solidFill>
                          <a:schemeClr val="tx1"/>
                        </a:solidFill>
                      </a:endParaRPr>
                    </a:p>
                  </a:txBody>
                  <a:tcPr/>
                </a:tc>
                <a:tc>
                  <a:txBody>
                    <a:bodyPr/>
                    <a:lstStyle/>
                    <a:p>
                      <a:pPr algn="ctr"/>
                      <a:r>
                        <a:rPr lang="ar-DZ" sz="2400" dirty="0" smtClean="0">
                          <a:solidFill>
                            <a:schemeClr val="tx1"/>
                          </a:solidFill>
                        </a:rPr>
                        <a:t>طلاء السطح </a:t>
                      </a:r>
                      <a:endParaRPr lang="fr-FR" sz="2400" dirty="0" smtClean="0">
                        <a:solidFill>
                          <a:schemeClr val="tx1"/>
                        </a:solidFill>
                      </a:endParaRPr>
                    </a:p>
                    <a:p>
                      <a:pPr algn="ctr"/>
                      <a:endParaRPr lang="fr-FR" sz="2400" dirty="0">
                        <a:solidFill>
                          <a:schemeClr val="tx1"/>
                        </a:solidFill>
                      </a:endParaRPr>
                    </a:p>
                  </a:txBody>
                  <a:tcPr/>
                </a:tc>
              </a:tr>
              <a:tr h="370840">
                <a:tc>
                  <a:txBody>
                    <a:bodyPr/>
                    <a:lstStyle/>
                    <a:p>
                      <a:pPr algn="ctr"/>
                      <a:r>
                        <a:rPr lang="ar-DZ" sz="2400" dirty="0" smtClean="0">
                          <a:solidFill>
                            <a:schemeClr val="tx1"/>
                          </a:solidFill>
                        </a:rPr>
                        <a:t>12 لكل لتر</a:t>
                      </a:r>
                      <a:endParaRPr lang="fr-FR" sz="2400" dirty="0">
                        <a:solidFill>
                          <a:schemeClr val="tx1"/>
                        </a:solidFill>
                      </a:endParaRPr>
                    </a:p>
                  </a:txBody>
                  <a:tcPr/>
                </a:tc>
                <a:tc>
                  <a:txBody>
                    <a:bodyPr/>
                    <a:lstStyle/>
                    <a:p>
                      <a:pPr algn="ctr"/>
                      <a:r>
                        <a:rPr lang="ar-DZ" sz="2400" dirty="0" smtClean="0">
                          <a:solidFill>
                            <a:schemeClr val="tx1"/>
                          </a:solidFill>
                        </a:rPr>
                        <a:t>140 أورو</a:t>
                      </a:r>
                      <a:r>
                        <a:rPr lang="ar-DZ" sz="2400" baseline="0" dirty="0" smtClean="0">
                          <a:solidFill>
                            <a:schemeClr val="tx1"/>
                          </a:solidFill>
                        </a:rPr>
                        <a:t> علبة     2.5</a:t>
                      </a:r>
                      <a:endParaRPr lang="fr-FR" sz="2400" dirty="0">
                        <a:solidFill>
                          <a:schemeClr val="tx1"/>
                        </a:solidFill>
                      </a:endParaRPr>
                    </a:p>
                  </a:txBody>
                  <a:tcPr/>
                </a:tc>
                <a:tc>
                  <a:txBody>
                    <a:bodyPr/>
                    <a:lstStyle/>
                    <a:p>
                      <a:pPr algn="ctr"/>
                      <a:r>
                        <a:rPr lang="ar-DZ" sz="2400" dirty="0" smtClean="0">
                          <a:solidFill>
                            <a:schemeClr val="tx1"/>
                          </a:solidFill>
                        </a:rPr>
                        <a:t>طلاء</a:t>
                      </a:r>
                      <a:r>
                        <a:rPr lang="ar-DZ" sz="2400" baseline="0" dirty="0" smtClean="0">
                          <a:solidFill>
                            <a:schemeClr val="tx1"/>
                          </a:solidFill>
                        </a:rPr>
                        <a:t> الأبواب</a:t>
                      </a:r>
                      <a:endParaRPr lang="fr-FR" sz="2400" baseline="0" dirty="0" smtClean="0">
                        <a:solidFill>
                          <a:schemeClr val="tx1"/>
                        </a:solidFill>
                      </a:endParaRPr>
                    </a:p>
                    <a:p>
                      <a:pPr algn="ctr"/>
                      <a:r>
                        <a:rPr lang="ar-DZ" sz="2400" baseline="0" dirty="0" smtClean="0">
                          <a:solidFill>
                            <a:schemeClr val="tx1"/>
                          </a:solidFill>
                        </a:rPr>
                        <a:t> </a:t>
                      </a:r>
                      <a:endParaRPr lang="fr-FR" sz="2400" dirty="0">
                        <a:solidFill>
                          <a:schemeClr val="tx1"/>
                        </a:solidFill>
                      </a:endParaRPr>
                    </a:p>
                  </a:txBody>
                  <a:tcPr/>
                </a:tc>
              </a:tr>
            </a:tbl>
          </a:graphicData>
        </a:graphic>
      </p:graphicFrame>
      <p:sp>
        <p:nvSpPr>
          <p:cNvPr id="5" name="ZoneTexte 4"/>
          <p:cNvSpPr txBox="1"/>
          <p:nvPr/>
        </p:nvSpPr>
        <p:spPr>
          <a:xfrm>
            <a:off x="2891082" y="635620"/>
            <a:ext cx="5773416" cy="707886"/>
          </a:xfrm>
          <a:prstGeom prst="rect">
            <a:avLst/>
          </a:prstGeom>
          <a:noFill/>
        </p:spPr>
        <p:txBody>
          <a:bodyPr wrap="square" rtlCol="0">
            <a:spAutoFit/>
          </a:bodyPr>
          <a:lstStyle/>
          <a:p>
            <a:pPr algn="ctr"/>
            <a:r>
              <a:rPr lang="ar-DZ" sz="4000" dirty="0" smtClean="0"/>
              <a:t>تعرفــة  بائع دهان الطـــلاء</a:t>
            </a:r>
            <a:endParaRPr lang="fr-FR" sz="4000" dirty="0"/>
          </a:p>
        </p:txBody>
      </p:sp>
      <p:sp>
        <p:nvSpPr>
          <p:cNvPr id="6" name="ZoneTexte 5"/>
          <p:cNvSpPr txBox="1"/>
          <p:nvPr/>
        </p:nvSpPr>
        <p:spPr>
          <a:xfrm>
            <a:off x="5346084" y="2516457"/>
            <a:ext cx="276225" cy="369332"/>
          </a:xfrm>
          <a:prstGeom prst="rect">
            <a:avLst/>
          </a:prstGeom>
          <a:noFill/>
        </p:spPr>
        <p:txBody>
          <a:bodyPr wrap="square" rtlCol="0">
            <a:spAutoFit/>
          </a:bodyPr>
          <a:lstStyle/>
          <a:p>
            <a:r>
              <a:rPr lang="fr-FR" dirty="0" smtClean="0"/>
              <a:t>L</a:t>
            </a:r>
            <a:endParaRPr lang="fr-FR" dirty="0"/>
          </a:p>
        </p:txBody>
      </p:sp>
      <p:sp>
        <p:nvSpPr>
          <p:cNvPr id="7" name="ZoneTexte 6"/>
          <p:cNvSpPr txBox="1"/>
          <p:nvPr/>
        </p:nvSpPr>
        <p:spPr>
          <a:xfrm>
            <a:off x="3846936" y="2518083"/>
            <a:ext cx="457200" cy="369332"/>
          </a:xfrm>
          <a:prstGeom prst="rect">
            <a:avLst/>
          </a:prstGeom>
          <a:noFill/>
        </p:spPr>
        <p:txBody>
          <a:bodyPr wrap="square" rtlCol="0">
            <a:spAutoFit/>
          </a:bodyPr>
          <a:lstStyle/>
          <a:p>
            <a:r>
              <a:rPr lang="fr-FR" dirty="0"/>
              <a:t>m</a:t>
            </a:r>
            <a:r>
              <a:rPr lang="fr-FR" baseline="30000" dirty="0"/>
              <a:t>2</a:t>
            </a:r>
            <a:endParaRPr lang="fr-FR" dirty="0"/>
          </a:p>
        </p:txBody>
      </p:sp>
      <p:sp>
        <p:nvSpPr>
          <p:cNvPr id="8" name="ZoneTexte 7"/>
          <p:cNvSpPr txBox="1"/>
          <p:nvPr/>
        </p:nvSpPr>
        <p:spPr>
          <a:xfrm>
            <a:off x="5340042" y="4985986"/>
            <a:ext cx="276225" cy="369332"/>
          </a:xfrm>
          <a:prstGeom prst="rect">
            <a:avLst/>
          </a:prstGeom>
          <a:noFill/>
        </p:spPr>
        <p:txBody>
          <a:bodyPr wrap="square" rtlCol="0">
            <a:spAutoFit/>
          </a:bodyPr>
          <a:lstStyle/>
          <a:p>
            <a:r>
              <a:rPr lang="fr-FR" dirty="0" smtClean="0"/>
              <a:t>L</a:t>
            </a:r>
            <a:endParaRPr lang="fr-FR" dirty="0"/>
          </a:p>
        </p:txBody>
      </p:sp>
      <p:sp>
        <p:nvSpPr>
          <p:cNvPr id="9" name="ZoneTexte 8"/>
          <p:cNvSpPr txBox="1"/>
          <p:nvPr/>
        </p:nvSpPr>
        <p:spPr>
          <a:xfrm>
            <a:off x="3880389" y="3332872"/>
            <a:ext cx="457200" cy="369332"/>
          </a:xfrm>
          <a:prstGeom prst="rect">
            <a:avLst/>
          </a:prstGeom>
          <a:noFill/>
        </p:spPr>
        <p:txBody>
          <a:bodyPr wrap="square" rtlCol="0">
            <a:spAutoFit/>
          </a:bodyPr>
          <a:lstStyle/>
          <a:p>
            <a:r>
              <a:rPr lang="fr-FR" dirty="0"/>
              <a:t>m</a:t>
            </a:r>
            <a:r>
              <a:rPr lang="fr-FR" baseline="30000" dirty="0"/>
              <a:t>2</a:t>
            </a:r>
            <a:endParaRPr lang="fr-FR" dirty="0"/>
          </a:p>
        </p:txBody>
      </p:sp>
      <p:sp>
        <p:nvSpPr>
          <p:cNvPr id="10" name="ZoneTexte 9"/>
          <p:cNvSpPr txBox="1"/>
          <p:nvPr/>
        </p:nvSpPr>
        <p:spPr>
          <a:xfrm>
            <a:off x="5235682" y="3314646"/>
            <a:ext cx="276225" cy="369332"/>
          </a:xfrm>
          <a:prstGeom prst="rect">
            <a:avLst/>
          </a:prstGeom>
          <a:noFill/>
        </p:spPr>
        <p:txBody>
          <a:bodyPr wrap="square" rtlCol="0">
            <a:spAutoFit/>
          </a:bodyPr>
          <a:lstStyle/>
          <a:p>
            <a:r>
              <a:rPr lang="fr-FR" dirty="0" smtClean="0"/>
              <a:t>L</a:t>
            </a:r>
            <a:endParaRPr lang="fr-FR" dirty="0"/>
          </a:p>
        </p:txBody>
      </p:sp>
      <p:sp>
        <p:nvSpPr>
          <p:cNvPr id="11" name="ZoneTexte 10"/>
          <p:cNvSpPr txBox="1"/>
          <p:nvPr/>
        </p:nvSpPr>
        <p:spPr>
          <a:xfrm>
            <a:off x="3780032" y="4149359"/>
            <a:ext cx="457200" cy="369332"/>
          </a:xfrm>
          <a:prstGeom prst="rect">
            <a:avLst/>
          </a:prstGeom>
          <a:noFill/>
        </p:spPr>
        <p:txBody>
          <a:bodyPr wrap="square" rtlCol="0">
            <a:spAutoFit/>
          </a:bodyPr>
          <a:lstStyle/>
          <a:p>
            <a:r>
              <a:rPr lang="fr-FR" dirty="0"/>
              <a:t>m</a:t>
            </a:r>
            <a:r>
              <a:rPr lang="fr-FR" baseline="30000" dirty="0"/>
              <a:t>2</a:t>
            </a:r>
            <a:endParaRPr lang="fr-FR" dirty="0"/>
          </a:p>
        </p:txBody>
      </p:sp>
      <p:sp>
        <p:nvSpPr>
          <p:cNvPr id="12" name="ZoneTexte 11"/>
          <p:cNvSpPr txBox="1"/>
          <p:nvPr/>
        </p:nvSpPr>
        <p:spPr>
          <a:xfrm>
            <a:off x="5297709" y="4121021"/>
            <a:ext cx="276225" cy="369332"/>
          </a:xfrm>
          <a:prstGeom prst="rect">
            <a:avLst/>
          </a:prstGeom>
          <a:noFill/>
        </p:spPr>
        <p:txBody>
          <a:bodyPr wrap="square" rtlCol="0">
            <a:spAutoFit/>
          </a:bodyPr>
          <a:lstStyle/>
          <a:p>
            <a:r>
              <a:rPr lang="fr-FR" dirty="0" smtClean="0"/>
              <a:t>L</a:t>
            </a:r>
            <a:endParaRPr lang="fr-FR" dirty="0"/>
          </a:p>
        </p:txBody>
      </p:sp>
      <p:sp>
        <p:nvSpPr>
          <p:cNvPr id="13" name="ZoneTexte 12"/>
          <p:cNvSpPr txBox="1"/>
          <p:nvPr/>
        </p:nvSpPr>
        <p:spPr>
          <a:xfrm>
            <a:off x="3942418" y="4955808"/>
            <a:ext cx="457200" cy="369332"/>
          </a:xfrm>
          <a:prstGeom prst="rect">
            <a:avLst/>
          </a:prstGeom>
          <a:noFill/>
        </p:spPr>
        <p:txBody>
          <a:bodyPr wrap="square" rtlCol="0">
            <a:spAutoFit/>
          </a:bodyPr>
          <a:lstStyle/>
          <a:p>
            <a:r>
              <a:rPr lang="fr-FR" dirty="0"/>
              <a:t>m</a:t>
            </a:r>
            <a:r>
              <a:rPr lang="fr-FR" baseline="30000" dirty="0"/>
              <a:t>2</a:t>
            </a:r>
            <a:endParaRPr lang="fr-FR" dirty="0"/>
          </a:p>
        </p:txBody>
      </p:sp>
    </p:spTree>
    <p:extLst>
      <p:ext uri="{BB962C8B-B14F-4D97-AF65-F5344CB8AC3E}">
        <p14:creationId xmlns:p14="http://schemas.microsoft.com/office/powerpoint/2010/main" xmlns="" val="156262694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502229"/>
            <a:ext cx="10515600" cy="4674734"/>
          </a:xfrm>
        </p:spPr>
        <p:txBody>
          <a:bodyPr/>
          <a:lstStyle/>
          <a:p>
            <a:pPr marL="0" indent="0">
              <a:buNone/>
            </a:pPr>
            <a:r>
              <a:rPr lang="fr-BE" sz="3200" b="1" dirty="0" smtClean="0"/>
              <a:t>On voit sur ces exemples que, face à une même situation, plusieurs interprétations sont possibles en fonction de l’</a:t>
            </a:r>
            <a:r>
              <a:rPr lang="fr-BE" sz="3200" b="1" u="sng" dirty="0" smtClean="0"/>
              <a:t>attitude</a:t>
            </a:r>
            <a:r>
              <a:rPr lang="fr-BE" sz="3200" b="1" dirty="0" smtClean="0"/>
              <a:t> de l’individu.</a:t>
            </a:r>
          </a:p>
          <a:p>
            <a:pPr marL="0" indent="0">
              <a:buNone/>
            </a:pPr>
            <a:endParaRPr lang="fr-BE" dirty="0"/>
          </a:p>
          <a:p>
            <a:pPr marL="0" indent="0">
              <a:buNone/>
            </a:pPr>
            <a:r>
              <a:rPr lang="fr-BE" sz="3200" b="1" dirty="0" smtClean="0"/>
              <a:t>Mais à l’école, ce qu’on attend, c’est une interprétation en fonction d’une </a:t>
            </a:r>
            <a:r>
              <a:rPr lang="fr-BE" sz="3200" b="1" i="1" u="sng" dirty="0" smtClean="0"/>
              <a:t>attitude très particulière</a:t>
            </a:r>
            <a:r>
              <a:rPr lang="fr-BE" sz="3200" b="1" dirty="0" smtClean="0"/>
              <a:t>.</a:t>
            </a:r>
            <a:endParaRPr lang="fr-BE" sz="3200" b="1" dirty="0"/>
          </a:p>
        </p:txBody>
      </p:sp>
      <p:sp>
        <p:nvSpPr>
          <p:cNvPr id="4" name="Espace réservé du pied de page 3"/>
          <p:cNvSpPr>
            <a:spLocks noGrp="1"/>
          </p:cNvSpPr>
          <p:nvPr>
            <p:ph type="ftr" sz="quarter" idx="11"/>
          </p:nvPr>
        </p:nvSpPr>
        <p:spPr/>
        <p:txBody>
          <a:bodyPr/>
          <a:lstStyle/>
          <a:p>
            <a:r>
              <a:rPr lang="fr-BE" smtClean="0"/>
              <a:t>Formation à l'apporche par les compétences. B. Rey, S. Kahn, S. Van Lint. ULB UNICEF</a:t>
            </a:r>
            <a:endParaRPr lang="fr-BE"/>
          </a:p>
        </p:txBody>
      </p:sp>
    </p:spTree>
    <p:extLst>
      <p:ext uri="{BB962C8B-B14F-4D97-AF65-F5344CB8AC3E}">
        <p14:creationId xmlns:p14="http://schemas.microsoft.com/office/powerpoint/2010/main" xmlns="" val="81952510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BE" smtClean="0"/>
              <a:t>Formation à l'apporche par les compétences. B. Rey, S. Kahn, S. Van Lint. ULB UNICEF</a:t>
            </a:r>
            <a:endParaRPr lang="fr-BE"/>
          </a:p>
        </p:txBody>
      </p:sp>
      <p:sp>
        <p:nvSpPr>
          <p:cNvPr id="4" name="ZoneTexte 3"/>
          <p:cNvSpPr txBox="1"/>
          <p:nvPr/>
        </p:nvSpPr>
        <p:spPr>
          <a:xfrm>
            <a:off x="798490" y="1262129"/>
            <a:ext cx="9775065" cy="3693319"/>
          </a:xfrm>
          <a:prstGeom prst="rect">
            <a:avLst/>
          </a:prstGeom>
          <a:noFill/>
        </p:spPr>
        <p:txBody>
          <a:bodyPr wrap="square" rtlCol="0">
            <a:spAutoFit/>
          </a:bodyPr>
          <a:lstStyle/>
          <a:p>
            <a:pPr algn="ctr"/>
            <a:r>
              <a:rPr lang="fr-FR" sz="3600" dirty="0" smtClean="0">
                <a:latin typeface="Times New Roman" pitchFamily="18" charset="0"/>
                <a:cs typeface="Times New Roman" pitchFamily="18" charset="0"/>
              </a:rPr>
              <a:t>You can see on these examples,that facing the same situation,</a:t>
            </a:r>
          </a:p>
          <a:p>
            <a:pPr algn="ctr"/>
            <a:r>
              <a:rPr lang="fr-FR" sz="3600" dirty="0" smtClean="0">
                <a:latin typeface="Times New Roman" pitchFamily="18" charset="0"/>
                <a:cs typeface="Times New Roman" pitchFamily="18" charset="0"/>
              </a:rPr>
              <a:t> many interpretations are possible in function of the </a:t>
            </a:r>
            <a:r>
              <a:rPr lang="fr-FR" sz="3600" b="1" u="sng" dirty="0" smtClean="0">
                <a:latin typeface="Times New Roman" pitchFamily="18" charset="0"/>
                <a:cs typeface="Times New Roman" pitchFamily="18" charset="0"/>
              </a:rPr>
              <a:t>attitude </a:t>
            </a:r>
            <a:r>
              <a:rPr lang="fr-FR" sz="3600" dirty="0" smtClean="0">
                <a:latin typeface="Times New Roman" pitchFamily="18" charset="0"/>
                <a:cs typeface="Times New Roman" pitchFamily="18" charset="0"/>
              </a:rPr>
              <a:t>of the person.</a:t>
            </a:r>
          </a:p>
          <a:p>
            <a:pPr algn="ctr"/>
            <a:r>
              <a:rPr lang="fr-FR" sz="3600" dirty="0" smtClean="0">
                <a:latin typeface="Times New Roman" pitchFamily="18" charset="0"/>
                <a:cs typeface="Times New Roman" pitchFamily="18" charset="0"/>
              </a:rPr>
              <a:t>But in school,  what we expect, is an interpretation in function of </a:t>
            </a:r>
            <a:r>
              <a:rPr lang="fr-FR" sz="3600" b="1" u="sng" dirty="0" smtClean="0">
                <a:latin typeface="Times New Roman" pitchFamily="18" charset="0"/>
                <a:cs typeface="Times New Roman" pitchFamily="18" charset="0"/>
              </a:rPr>
              <a:t>a very particular attitude</a:t>
            </a:r>
            <a:r>
              <a:rPr lang="fr-FR" sz="3600" dirty="0" smtClean="0">
                <a:latin typeface="Times New Roman" pitchFamily="18" charset="0"/>
                <a:cs typeface="Times New Roman" pitchFamily="18" charset="0"/>
              </a:rPr>
              <a:t>.</a:t>
            </a:r>
          </a:p>
          <a:p>
            <a:r>
              <a:rPr lang="fr-FR" dirty="0" smtClean="0"/>
              <a:t> </a:t>
            </a:r>
            <a:endParaRPr lang="fr-F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2757267" y="6356350"/>
            <a:ext cx="6704428" cy="365125"/>
          </a:xfrm>
        </p:spPr>
        <p:txBody>
          <a:bodyPr/>
          <a:lstStyle/>
          <a:p>
            <a:r>
              <a:rPr lang="fr-FR" dirty="0" smtClean="0"/>
              <a:t>TRADUCTION : KOURI BRAHIM  INSPECTEUR  DES SCIENCES PHYSIQUES </a:t>
            </a:r>
            <a:endParaRPr lang="fr-BE" dirty="0"/>
          </a:p>
          <a:p>
            <a:r>
              <a:rPr lang="fr-BE" dirty="0" smtClean="0"/>
              <a:t>MOSTAGANEM – ALGERIE </a:t>
            </a:r>
            <a:endParaRPr lang="fr-FR" dirty="0" smtClean="0"/>
          </a:p>
        </p:txBody>
      </p:sp>
      <p:sp>
        <p:nvSpPr>
          <p:cNvPr id="5" name="ZoneTexte 4"/>
          <p:cNvSpPr txBox="1"/>
          <p:nvPr/>
        </p:nvSpPr>
        <p:spPr>
          <a:xfrm>
            <a:off x="304397" y="3221223"/>
            <a:ext cx="11496907" cy="1446550"/>
          </a:xfrm>
          <a:prstGeom prst="rect">
            <a:avLst/>
          </a:prstGeom>
          <a:noFill/>
        </p:spPr>
        <p:txBody>
          <a:bodyPr wrap="square" rtlCol="0">
            <a:spAutoFit/>
          </a:bodyPr>
          <a:lstStyle/>
          <a:p>
            <a:pPr algn="r" rtl="1"/>
            <a:r>
              <a:rPr lang="ar-DZ" sz="4400" dirty="0" smtClean="0"/>
              <a:t>لكن في المدرسة ما ننتظره هي ترجمة </a:t>
            </a:r>
            <a:r>
              <a:rPr lang="ar-SA" sz="4400" dirty="0" smtClean="0"/>
              <a:t>(تفسير) </a:t>
            </a:r>
            <a:r>
              <a:rPr lang="ar-DZ" sz="4400" dirty="0" smtClean="0"/>
              <a:t>حسب </a:t>
            </a:r>
            <a:r>
              <a:rPr lang="ar-DZ" sz="4400" u="sng" dirty="0" err="1" smtClean="0"/>
              <a:t>موق</a:t>
            </a:r>
            <a:r>
              <a:rPr lang="ar-SA" sz="4400" u="sng" dirty="0" smtClean="0"/>
              <a:t>ف </a:t>
            </a:r>
            <a:r>
              <a:rPr lang="ar-DZ" sz="4400" u="sng" dirty="0" smtClean="0"/>
              <a:t>خاص</a:t>
            </a:r>
            <a:r>
              <a:rPr lang="ar-SA" sz="4400" u="sng" dirty="0" smtClean="0"/>
              <a:t> جدا</a:t>
            </a:r>
            <a:r>
              <a:rPr lang="ar-SA" sz="4400" dirty="0" smtClean="0"/>
              <a:t>.</a:t>
            </a:r>
            <a:r>
              <a:rPr lang="ar-DZ" sz="4400" u="sng" dirty="0" smtClean="0"/>
              <a:t> </a:t>
            </a:r>
            <a:endParaRPr lang="ar-DZ" sz="4400" u="sng" dirty="0" smtClean="0">
              <a:solidFill>
                <a:srgbClr val="FF0000"/>
              </a:solidFill>
            </a:endParaRPr>
          </a:p>
        </p:txBody>
      </p:sp>
      <p:sp>
        <p:nvSpPr>
          <p:cNvPr id="12" name="ZoneTexte 11"/>
          <p:cNvSpPr txBox="1"/>
          <p:nvPr/>
        </p:nvSpPr>
        <p:spPr>
          <a:xfrm>
            <a:off x="301083" y="1343378"/>
            <a:ext cx="11351939" cy="1446550"/>
          </a:xfrm>
          <a:prstGeom prst="rect">
            <a:avLst/>
          </a:prstGeom>
          <a:noFill/>
        </p:spPr>
        <p:txBody>
          <a:bodyPr wrap="square" rtlCol="0">
            <a:spAutoFit/>
          </a:bodyPr>
          <a:lstStyle/>
          <a:p>
            <a:pPr algn="r" rtl="1"/>
            <a:r>
              <a:rPr lang="ar-DZ" sz="4400" dirty="0" smtClean="0"/>
              <a:t>نرى في هذه الأمثلة </a:t>
            </a:r>
            <a:r>
              <a:rPr lang="ar-SA" sz="4400" dirty="0" smtClean="0"/>
              <a:t>أ</a:t>
            </a:r>
            <a:r>
              <a:rPr lang="ar-DZ" sz="4400" dirty="0" err="1" smtClean="0"/>
              <a:t>نه</a:t>
            </a:r>
            <a:r>
              <a:rPr lang="ar-DZ" sz="4400" dirty="0" smtClean="0"/>
              <a:t> </a:t>
            </a:r>
            <a:r>
              <a:rPr lang="ar-SA" sz="4400" dirty="0" smtClean="0"/>
              <a:t>أ</a:t>
            </a:r>
            <a:r>
              <a:rPr lang="ar-DZ" sz="4400" dirty="0" err="1" smtClean="0"/>
              <a:t>مام</a:t>
            </a:r>
            <a:r>
              <a:rPr lang="ar-DZ" sz="4400" dirty="0" smtClean="0"/>
              <a:t>  نفس الوضعية </a:t>
            </a:r>
            <a:r>
              <a:rPr lang="ar-SA" sz="4400" dirty="0" smtClean="0"/>
              <a:t>يوجد </a:t>
            </a:r>
            <a:r>
              <a:rPr lang="ar-DZ" sz="4400" dirty="0" smtClean="0"/>
              <a:t>عدة ترجمات ممكنة </a:t>
            </a:r>
            <a:r>
              <a:rPr lang="ar-SA" sz="4400" dirty="0" smtClean="0"/>
              <a:t> وذلك </a:t>
            </a:r>
            <a:r>
              <a:rPr lang="ar-DZ" sz="4400" dirty="0" smtClean="0"/>
              <a:t>حسب موقف الشخص</a:t>
            </a:r>
            <a:r>
              <a:rPr lang="ar-SA" sz="4400" dirty="0" smtClean="0"/>
              <a:t>.</a:t>
            </a:r>
            <a:endParaRPr lang="ar-DZ" sz="4400" dirty="0" smtClean="0">
              <a:solidFill>
                <a:srgbClr val="FF0000"/>
              </a:solidFill>
            </a:endParaRPr>
          </a:p>
        </p:txBody>
      </p:sp>
    </p:spTree>
    <p:extLst>
      <p:ext uri="{BB962C8B-B14F-4D97-AF65-F5344CB8AC3E}">
        <p14:creationId xmlns:p14="http://schemas.microsoft.com/office/powerpoint/2010/main" xmlns="" val="234324425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583458"/>
          </a:xfrm>
        </p:spPr>
        <p:txBody>
          <a:bodyPr>
            <a:normAutofit fontScale="90000"/>
          </a:bodyPr>
          <a:lstStyle/>
          <a:p>
            <a:pPr algn="ctr"/>
            <a:r>
              <a:rPr lang="fr-BE" sz="3200" b="1" dirty="0" smtClean="0"/>
              <a:t>Différentes attitudes pour interpréter cette tâche</a:t>
            </a:r>
            <a:endParaRPr lang="fr-BE" sz="3200" b="1" dirty="0"/>
          </a:p>
        </p:txBody>
      </p:sp>
      <p:sp>
        <p:nvSpPr>
          <p:cNvPr id="3" name="Espace réservé du contenu 2"/>
          <p:cNvSpPr>
            <a:spLocks noGrp="1"/>
          </p:cNvSpPr>
          <p:nvPr>
            <p:ph idx="1"/>
          </p:nvPr>
        </p:nvSpPr>
        <p:spPr>
          <a:xfrm>
            <a:off x="838200" y="1324597"/>
            <a:ext cx="10515600" cy="4852365"/>
          </a:xfrm>
        </p:spPr>
        <p:txBody>
          <a:bodyPr/>
          <a:lstStyle/>
          <a:p>
            <a:r>
              <a:rPr lang="fr-BE" dirty="0" smtClean="0"/>
              <a:t>Beaucoup d’élèves ont cherché à calculer les surfaces à peindre, en ont déduit la quantité de peinture nécessaire et le prix.</a:t>
            </a:r>
          </a:p>
          <a:p>
            <a:pPr lvl="1">
              <a:buFont typeface="Wingdings" panose="05000000000000000000" pitchFamily="2" charset="2"/>
              <a:buChar char="à"/>
            </a:pPr>
            <a:r>
              <a:rPr lang="fr-BE" dirty="0" smtClean="0">
                <a:solidFill>
                  <a:srgbClr val="FF0000"/>
                </a:solidFill>
                <a:sym typeface="Wingdings" panose="05000000000000000000" pitchFamily="2" charset="2"/>
              </a:rPr>
              <a:t>Attitude « instruite » et « autonome ».</a:t>
            </a:r>
            <a:endParaRPr lang="fr-BE" dirty="0">
              <a:solidFill>
                <a:srgbClr val="FF0000"/>
              </a:solidFill>
              <a:sym typeface="Wingdings" panose="05000000000000000000" pitchFamily="2" charset="2"/>
            </a:endParaRPr>
          </a:p>
          <a:p>
            <a:r>
              <a:rPr lang="fr-BE" dirty="0" smtClean="0">
                <a:sym typeface="Wingdings" panose="05000000000000000000" pitchFamily="2" charset="2"/>
              </a:rPr>
              <a:t>Certains élèves ont proposé d’aller acheter un pot de 5 litres et qu’ensuite, on verrait.</a:t>
            </a:r>
          </a:p>
          <a:p>
            <a:pPr marL="457200" lvl="1" indent="0">
              <a:buNone/>
            </a:pPr>
            <a:r>
              <a:rPr lang="fr-BE" dirty="0" smtClean="0">
                <a:solidFill>
                  <a:srgbClr val="FF0000"/>
                </a:solidFill>
                <a:sym typeface="Wingdings" panose="05000000000000000000" pitchFamily="2" charset="2"/>
              </a:rPr>
              <a:t> Attitude « pratique ».</a:t>
            </a:r>
          </a:p>
          <a:p>
            <a:r>
              <a:rPr lang="fr-BE" dirty="0" smtClean="0">
                <a:sym typeface="Wingdings" panose="05000000000000000000" pitchFamily="2" charset="2"/>
              </a:rPr>
              <a:t>Certains élèves, voyant qu’on leur donnait la longueur, la largeur et la hauteur de la salle, ont calculé le volume.</a:t>
            </a:r>
          </a:p>
          <a:p>
            <a:pPr marL="457200" lvl="1" indent="0">
              <a:buNone/>
            </a:pPr>
            <a:r>
              <a:rPr lang="fr-BE" dirty="0" smtClean="0">
                <a:solidFill>
                  <a:srgbClr val="FF0000"/>
                </a:solidFill>
                <a:sym typeface="Wingdings" panose="05000000000000000000" pitchFamily="2" charset="2"/>
              </a:rPr>
              <a:t> Attitude d’obéissance sans réflexion.</a:t>
            </a:r>
            <a:endParaRPr lang="fr-BE" dirty="0" smtClean="0">
              <a:solidFill>
                <a:srgbClr val="FF0000"/>
              </a:solidFill>
            </a:endParaRPr>
          </a:p>
          <a:p>
            <a:pPr marL="914400" lvl="2" indent="0">
              <a:buNone/>
            </a:pPr>
            <a:endParaRPr lang="fr-BE" dirty="0"/>
          </a:p>
        </p:txBody>
      </p:sp>
      <p:sp>
        <p:nvSpPr>
          <p:cNvPr id="4" name="Espace réservé du pied de page 3"/>
          <p:cNvSpPr>
            <a:spLocks noGrp="1"/>
          </p:cNvSpPr>
          <p:nvPr>
            <p:ph type="ftr" sz="quarter" idx="11"/>
          </p:nvPr>
        </p:nvSpPr>
        <p:spPr/>
        <p:txBody>
          <a:bodyPr/>
          <a:lstStyle/>
          <a:p>
            <a:r>
              <a:rPr lang="fr-BE" smtClean="0"/>
              <a:t>Formation à l'apporche par les compétences. B. Rey, S. Kahn, S. Van Lint. ULB UNICEF</a:t>
            </a:r>
            <a:endParaRPr lang="fr-BE"/>
          </a:p>
        </p:txBody>
      </p:sp>
    </p:spTree>
    <p:extLst>
      <p:ext uri="{BB962C8B-B14F-4D97-AF65-F5344CB8AC3E}">
        <p14:creationId xmlns:p14="http://schemas.microsoft.com/office/powerpoint/2010/main" xmlns="" val="172383005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BE" smtClean="0"/>
              <a:t>Formation à l'apporche par les compétences. B. Rey, S. Kahn, S. Van Lint. ULB UNICEF</a:t>
            </a:r>
            <a:endParaRPr lang="fr-BE"/>
          </a:p>
        </p:txBody>
      </p:sp>
      <p:sp>
        <p:nvSpPr>
          <p:cNvPr id="3" name="ZoneTexte 2"/>
          <p:cNvSpPr txBox="1"/>
          <p:nvPr/>
        </p:nvSpPr>
        <p:spPr>
          <a:xfrm>
            <a:off x="1867437" y="1107583"/>
            <a:ext cx="7199290" cy="584775"/>
          </a:xfrm>
          <a:prstGeom prst="rect">
            <a:avLst/>
          </a:prstGeom>
          <a:noFill/>
        </p:spPr>
        <p:txBody>
          <a:bodyPr wrap="square" rtlCol="0">
            <a:spAutoFit/>
          </a:bodyPr>
          <a:lstStyle/>
          <a:p>
            <a:pPr algn="ctr"/>
            <a:r>
              <a:rPr lang="fr-FR" sz="3200" dirty="0" smtClean="0">
                <a:latin typeface="Times New Roman" pitchFamily="18" charset="0"/>
                <a:cs typeface="Times New Roman" pitchFamily="18" charset="0"/>
              </a:rPr>
              <a:t>Different attitudes to interpret this task</a:t>
            </a:r>
            <a:endParaRPr lang="fr-FR" sz="3200" dirty="0">
              <a:latin typeface="Times New Roman" pitchFamily="18" charset="0"/>
              <a:cs typeface="Times New Roman" pitchFamily="18" charset="0"/>
            </a:endParaRPr>
          </a:p>
        </p:txBody>
      </p:sp>
      <p:sp>
        <p:nvSpPr>
          <p:cNvPr id="4" name="ZoneTexte 3"/>
          <p:cNvSpPr txBox="1"/>
          <p:nvPr/>
        </p:nvSpPr>
        <p:spPr>
          <a:xfrm>
            <a:off x="850006" y="2189408"/>
            <a:ext cx="9530365" cy="4062651"/>
          </a:xfrm>
          <a:prstGeom prst="rect">
            <a:avLst/>
          </a:prstGeom>
          <a:noFill/>
        </p:spPr>
        <p:txBody>
          <a:bodyPr wrap="square" rtlCol="0">
            <a:spAutoFit/>
          </a:bodyPr>
          <a:lstStyle/>
          <a:p>
            <a:r>
              <a:rPr lang="fr-FR" sz="2400" dirty="0" smtClean="0">
                <a:latin typeface="Times New Roman" pitchFamily="18" charset="0"/>
                <a:cs typeface="Times New Roman" pitchFamily="18" charset="0"/>
              </a:rPr>
              <a:t>*A lot of pupils tried to calculate the painted surfaces by deducing the necessary quantity of paint and the price .</a:t>
            </a:r>
          </a:p>
          <a:p>
            <a:r>
              <a:rPr lang="fr-FR" sz="2400" dirty="0" smtClean="0">
                <a:solidFill>
                  <a:srgbClr val="FF0000"/>
                </a:solidFill>
                <a:latin typeface="Times New Roman" pitchFamily="18" charset="0"/>
                <a:cs typeface="Times New Roman" pitchFamily="18" charset="0"/>
              </a:rPr>
              <a:t>→ «  instructed » and «  aotonomous » attitude.</a:t>
            </a:r>
          </a:p>
          <a:p>
            <a:endParaRPr lang="fr-FR" sz="2400"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 Some pupils suggested to buy a pot of 5 litres, and then they will see.</a:t>
            </a:r>
          </a:p>
          <a:p>
            <a:r>
              <a:rPr lang="fr-FR" sz="2400" dirty="0" smtClean="0">
                <a:solidFill>
                  <a:srgbClr val="FF0000"/>
                </a:solidFill>
                <a:latin typeface="Times New Roman" pitchFamily="18" charset="0"/>
                <a:cs typeface="Times New Roman" pitchFamily="18" charset="0"/>
              </a:rPr>
              <a:t>→ «  practical » attitude</a:t>
            </a:r>
            <a:r>
              <a:rPr lang="fr-FR" sz="2400" dirty="0" smtClean="0">
                <a:latin typeface="Times New Roman" pitchFamily="18" charset="0"/>
                <a:cs typeface="Times New Roman" pitchFamily="18" charset="0"/>
              </a:rPr>
              <a:t>.</a:t>
            </a:r>
          </a:p>
          <a:p>
            <a:endParaRPr lang="fr-FR" sz="2400"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 Certain pupils ,calculated the volume because of the given dimension( the length, the width and the height ).</a:t>
            </a:r>
          </a:p>
          <a:p>
            <a:r>
              <a:rPr lang="fr-FR" sz="2400" dirty="0" smtClean="0">
                <a:solidFill>
                  <a:srgbClr val="FF0000"/>
                </a:solidFill>
                <a:latin typeface="Times New Roman" pitchFamily="18" charset="0"/>
                <a:cs typeface="Times New Roman" pitchFamily="18" charset="0"/>
              </a:rPr>
              <a:t>→  obedience attitude without reflexion.</a:t>
            </a:r>
          </a:p>
          <a:p>
            <a:endParaRPr lang="fr-F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838200" y="365126"/>
            <a:ext cx="10515600" cy="583458"/>
          </a:xfrm>
        </p:spPr>
        <p:txBody>
          <a:bodyPr>
            <a:normAutofit/>
          </a:bodyPr>
          <a:lstStyle/>
          <a:p>
            <a:pPr algn="ctr" rtl="1"/>
            <a:r>
              <a:rPr lang="ar-SA" sz="3200" b="1" dirty="0" smtClean="0"/>
              <a:t>مواقف مختلفة لترجمة هذه الوضعية </a:t>
            </a:r>
            <a:endParaRPr lang="fr-BE" sz="3200" b="1" dirty="0"/>
          </a:p>
        </p:txBody>
      </p:sp>
      <p:sp>
        <p:nvSpPr>
          <p:cNvPr id="6" name="Espace réservé du contenu 2"/>
          <p:cNvSpPr>
            <a:spLocks noGrp="1"/>
          </p:cNvSpPr>
          <p:nvPr>
            <p:ph idx="1"/>
          </p:nvPr>
        </p:nvSpPr>
        <p:spPr>
          <a:xfrm>
            <a:off x="838200" y="1324597"/>
            <a:ext cx="10515600" cy="4852365"/>
          </a:xfrm>
        </p:spPr>
        <p:txBody>
          <a:bodyPr>
            <a:normAutofit/>
          </a:bodyPr>
          <a:lstStyle/>
          <a:p>
            <a:pPr algn="r" rtl="1">
              <a:spcAft>
                <a:spcPts val="1200"/>
              </a:spcAft>
            </a:pPr>
            <a:r>
              <a:rPr lang="ar-SA" dirty="0" smtClean="0"/>
              <a:t>كثير من التلاميذ قاموا بحساب المساحات التي يجب طلاؤها  ومن ثم استنتجوا كمية الطلاء اللازمة </a:t>
            </a:r>
            <a:r>
              <a:rPr lang="ar-SA" dirty="0" err="1" smtClean="0"/>
              <a:t>و</a:t>
            </a:r>
            <a:r>
              <a:rPr lang="ar-SA" dirty="0" smtClean="0"/>
              <a:t> ثمنها.</a:t>
            </a:r>
          </a:p>
          <a:p>
            <a:pPr algn="r" rtl="1">
              <a:spcAft>
                <a:spcPts val="1200"/>
              </a:spcAft>
              <a:buFont typeface="Calibri" pitchFamily="34" charset="0"/>
              <a:buChar char="←"/>
            </a:pPr>
            <a:r>
              <a:rPr lang="ar-SA" b="1" dirty="0" smtClean="0"/>
              <a:t>موقف “متعلم” و “مستقل ذاتيا”.</a:t>
            </a:r>
          </a:p>
          <a:p>
            <a:pPr algn="r" rtl="1">
              <a:spcAft>
                <a:spcPts val="1200"/>
              </a:spcAft>
            </a:pPr>
            <a:r>
              <a:rPr lang="ar-SA" dirty="0" smtClean="0"/>
              <a:t>بعض التلاميذ اقترح شراء علبة 5 لترات وبعد ذلك سنرى.</a:t>
            </a:r>
          </a:p>
          <a:p>
            <a:pPr algn="r" rtl="1">
              <a:spcAft>
                <a:spcPts val="1200"/>
              </a:spcAft>
              <a:buFont typeface="Calibri" pitchFamily="34" charset="0"/>
              <a:buChar char="←"/>
            </a:pPr>
            <a:r>
              <a:rPr lang="ar-SA" b="1" dirty="0" smtClean="0"/>
              <a:t>موقف</a:t>
            </a:r>
            <a:r>
              <a:rPr lang="ar-SA" sz="2400" b="1" dirty="0" smtClean="0"/>
              <a:t>   “عملي”.</a:t>
            </a:r>
          </a:p>
          <a:p>
            <a:pPr algn="r" rtl="1">
              <a:spcAft>
                <a:spcPts val="1200"/>
              </a:spcAft>
            </a:pPr>
            <a:r>
              <a:rPr lang="ar-SA" dirty="0" smtClean="0"/>
              <a:t>بعض التلاميذ إذ أننا قد أعطينا طول وعرض و ارتفاع القاعة فقاموا بحساب الحجم.</a:t>
            </a:r>
          </a:p>
          <a:p>
            <a:pPr algn="r" rtl="1">
              <a:spcAft>
                <a:spcPts val="1200"/>
              </a:spcAft>
              <a:buFont typeface="Calibri" pitchFamily="34" charset="0"/>
              <a:buChar char="←"/>
            </a:pPr>
            <a:r>
              <a:rPr lang="ar-SA" b="1" dirty="0" smtClean="0"/>
              <a:t>موقف “ امتثال ” دون تفكير.</a:t>
            </a:r>
          </a:p>
        </p:txBody>
      </p:sp>
      <p:sp>
        <p:nvSpPr>
          <p:cNvPr id="4" name="Espace réservé du pied de page 3"/>
          <p:cNvSpPr>
            <a:spLocks noGrp="1"/>
          </p:cNvSpPr>
          <p:nvPr>
            <p:ph type="ftr" sz="quarter" idx="11"/>
          </p:nvPr>
        </p:nvSpPr>
        <p:spPr/>
        <p:txBody>
          <a:bodyPr/>
          <a:lstStyle/>
          <a:p>
            <a:r>
              <a:rPr lang="fr-BE" smtClean="0"/>
              <a:t>Formation à l'apporche par les compétences. B. Rey, S. Kahn, S. Van Lint. ULB UNICEF</a:t>
            </a:r>
            <a:endParaRPr lang="fr-BE"/>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23446"/>
          </a:xfrm>
        </p:spPr>
        <p:txBody>
          <a:bodyPr>
            <a:noAutofit/>
          </a:bodyPr>
          <a:lstStyle/>
          <a:p>
            <a:pPr algn="ctr"/>
            <a:r>
              <a:rPr lang="fr-BE" sz="3200" b="1" dirty="0" smtClean="0"/>
              <a:t>L’attitude attendue par l’école pour interpréter les situations</a:t>
            </a:r>
            <a:endParaRPr lang="fr-BE" sz="3200" b="1" dirty="0"/>
          </a:p>
        </p:txBody>
      </p:sp>
      <p:sp>
        <p:nvSpPr>
          <p:cNvPr id="3" name="Espace réservé du contenu 2"/>
          <p:cNvSpPr>
            <a:spLocks noGrp="1"/>
          </p:cNvSpPr>
          <p:nvPr>
            <p:ph idx="1"/>
          </p:nvPr>
        </p:nvSpPr>
        <p:spPr>
          <a:xfrm>
            <a:off x="838200" y="1273628"/>
            <a:ext cx="10515600" cy="4206648"/>
          </a:xfrm>
        </p:spPr>
        <p:txBody>
          <a:bodyPr>
            <a:normAutofit fontScale="70000" lnSpcReduction="20000"/>
          </a:bodyPr>
          <a:lstStyle/>
          <a:p>
            <a:pPr marL="0" indent="0">
              <a:buNone/>
            </a:pPr>
            <a:r>
              <a:rPr lang="fr-BE" b="1" i="1" dirty="0" smtClean="0"/>
              <a:t>Interpréter </a:t>
            </a:r>
            <a:r>
              <a:rPr lang="fr-BE" b="1" i="1" dirty="0"/>
              <a:t>la </a:t>
            </a:r>
            <a:r>
              <a:rPr lang="fr-BE" b="1" i="1" dirty="0" smtClean="0"/>
              <a:t>situation :</a:t>
            </a:r>
          </a:p>
          <a:p>
            <a:pPr marL="0" indent="0">
              <a:buNone/>
            </a:pPr>
            <a:endParaRPr lang="fr-BE" dirty="0"/>
          </a:p>
          <a:p>
            <a:pPr>
              <a:buFont typeface="Wingdings" panose="05000000000000000000" pitchFamily="2" charset="2"/>
              <a:buChar char="Ø"/>
            </a:pPr>
            <a:r>
              <a:rPr lang="fr-BE" b="1" i="1" dirty="0"/>
              <a:t>non pas en fonction de l’opinion courante, ni de ses impressions personnelles, ni de son expérience subjective, ni de l’utilité pratique, </a:t>
            </a:r>
            <a:endParaRPr lang="fr-BE" b="1" i="1" dirty="0" smtClean="0"/>
          </a:p>
          <a:p>
            <a:pPr marL="0" indent="0">
              <a:buNone/>
            </a:pPr>
            <a:r>
              <a:rPr lang="fr-BE" b="1" i="1" dirty="0" smtClean="0">
                <a:solidFill>
                  <a:srgbClr val="FF0000"/>
                </a:solidFill>
              </a:rPr>
              <a:t>   mais </a:t>
            </a:r>
            <a:r>
              <a:rPr lang="fr-BE" b="1" i="1" dirty="0">
                <a:solidFill>
                  <a:srgbClr val="FF0000"/>
                </a:solidFill>
              </a:rPr>
              <a:t>en se servant des savoirs scolaires</a:t>
            </a:r>
            <a:r>
              <a:rPr lang="fr-BE" b="1" i="1" dirty="0" smtClean="0">
                <a:solidFill>
                  <a:srgbClr val="FF0000"/>
                </a:solidFill>
              </a:rPr>
              <a:t>, (attitude instruite)</a:t>
            </a:r>
          </a:p>
          <a:p>
            <a:pPr marL="457200" lvl="1" indent="0">
              <a:buNone/>
            </a:pPr>
            <a:endParaRPr lang="fr-BE" dirty="0"/>
          </a:p>
          <a:p>
            <a:pPr>
              <a:buFont typeface="Wingdings" panose="05000000000000000000" pitchFamily="2" charset="2"/>
              <a:buChar char="Ø"/>
            </a:pPr>
            <a:r>
              <a:rPr lang="fr-BE" b="1" i="1" dirty="0"/>
              <a:t>non pas en essayant d’être docile à ce qu’on lui a fait apprendre, </a:t>
            </a:r>
            <a:endParaRPr lang="fr-BE" b="1" i="1" dirty="0" smtClean="0"/>
          </a:p>
          <a:p>
            <a:pPr marL="0" indent="0">
              <a:buNone/>
            </a:pPr>
            <a:r>
              <a:rPr lang="fr-BE" b="1" i="1" dirty="0" smtClean="0">
                <a:solidFill>
                  <a:srgbClr val="FF0000"/>
                </a:solidFill>
              </a:rPr>
              <a:t>   mais </a:t>
            </a:r>
            <a:r>
              <a:rPr lang="fr-BE" b="1" i="1" dirty="0">
                <a:solidFill>
                  <a:srgbClr val="FF0000"/>
                </a:solidFill>
              </a:rPr>
              <a:t>en réfléchissant par lui-même à la </a:t>
            </a:r>
            <a:r>
              <a:rPr lang="fr-BE" b="1" i="1" dirty="0" smtClean="0">
                <a:solidFill>
                  <a:srgbClr val="FF0000"/>
                </a:solidFill>
              </a:rPr>
              <a:t>situation, (attitude autonome)</a:t>
            </a:r>
          </a:p>
          <a:p>
            <a:pPr marL="0" indent="0">
              <a:buNone/>
            </a:pPr>
            <a:endParaRPr lang="fr-BE" b="1" i="1" dirty="0" smtClean="0">
              <a:solidFill>
                <a:srgbClr val="FF0000"/>
              </a:solidFill>
            </a:endParaRPr>
          </a:p>
          <a:p>
            <a:pPr>
              <a:buFont typeface="Wingdings" panose="05000000000000000000" pitchFamily="2" charset="2"/>
              <a:buChar char="Ø"/>
            </a:pPr>
            <a:r>
              <a:rPr lang="fr-BE" b="1" i="1" dirty="0"/>
              <a:t> </a:t>
            </a:r>
            <a:r>
              <a:rPr lang="fr-BE" b="1" i="1" dirty="0" smtClean="0"/>
              <a:t>en formulant </a:t>
            </a:r>
            <a:r>
              <a:rPr lang="fr-BE" b="1" i="1" dirty="0"/>
              <a:t>sa réponse sous une forme compréhensible par tout le monde et non pas seulement par ceux qui ont vécu la situation.</a:t>
            </a:r>
            <a:endParaRPr lang="fr-BE" dirty="0"/>
          </a:p>
          <a:p>
            <a:pPr marL="0" indent="0">
              <a:buNone/>
            </a:pPr>
            <a:endParaRPr lang="fr-BE" dirty="0">
              <a:solidFill>
                <a:srgbClr val="FF0000"/>
              </a:solidFill>
            </a:endParaRPr>
          </a:p>
          <a:p>
            <a:pPr marL="0" indent="0">
              <a:buNone/>
            </a:pPr>
            <a:endParaRPr lang="fr-BE" dirty="0"/>
          </a:p>
        </p:txBody>
      </p:sp>
      <p:sp>
        <p:nvSpPr>
          <p:cNvPr id="4" name="Espace réservé du pied de page 3"/>
          <p:cNvSpPr>
            <a:spLocks noGrp="1"/>
          </p:cNvSpPr>
          <p:nvPr>
            <p:ph type="ftr" sz="quarter" idx="11"/>
          </p:nvPr>
        </p:nvSpPr>
        <p:spPr/>
        <p:txBody>
          <a:bodyPr/>
          <a:lstStyle/>
          <a:p>
            <a:r>
              <a:rPr lang="fr-BE" smtClean="0"/>
              <a:t>Formation à l'apporche par les compétences. B. Rey, S. Kahn, S. Van Lint. ULB UNICEF</a:t>
            </a:r>
            <a:endParaRPr lang="fr-BE"/>
          </a:p>
        </p:txBody>
      </p:sp>
    </p:spTree>
    <p:extLst>
      <p:ext uri="{BB962C8B-B14F-4D97-AF65-F5344CB8AC3E}">
        <p14:creationId xmlns:p14="http://schemas.microsoft.com/office/powerpoint/2010/main" xmlns="" val="160210419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BE" smtClean="0"/>
              <a:t>Formation à l'apporche par les compétences. B. Rey, S. Kahn, S. Van Lint. ULB UNICEF</a:t>
            </a:r>
            <a:endParaRPr lang="fr-BE"/>
          </a:p>
        </p:txBody>
      </p:sp>
      <p:sp>
        <p:nvSpPr>
          <p:cNvPr id="3" name="ZoneTexte 2"/>
          <p:cNvSpPr txBox="1"/>
          <p:nvPr/>
        </p:nvSpPr>
        <p:spPr>
          <a:xfrm>
            <a:off x="1532586" y="231820"/>
            <a:ext cx="8590208" cy="1077218"/>
          </a:xfrm>
          <a:prstGeom prst="rect">
            <a:avLst/>
          </a:prstGeom>
          <a:noFill/>
        </p:spPr>
        <p:txBody>
          <a:bodyPr wrap="square" rtlCol="0">
            <a:spAutoFit/>
          </a:bodyPr>
          <a:lstStyle/>
          <a:p>
            <a:pPr algn="ctr"/>
            <a:r>
              <a:rPr lang="fr-FR" sz="3200" b="1" dirty="0" smtClean="0">
                <a:latin typeface="Times New Roman" pitchFamily="18" charset="0"/>
                <a:cs typeface="Times New Roman" pitchFamily="18" charset="0"/>
              </a:rPr>
              <a:t>The expected attitude to interpret the situations by school</a:t>
            </a:r>
            <a:r>
              <a:rPr lang="fr-FR" dirty="0" smtClean="0">
                <a:latin typeface="Times New Roman" pitchFamily="18" charset="0"/>
                <a:cs typeface="Times New Roman" pitchFamily="18" charset="0"/>
              </a:rPr>
              <a:t>.</a:t>
            </a:r>
            <a:endParaRPr lang="fr-FR" dirty="0">
              <a:latin typeface="Times New Roman" pitchFamily="18" charset="0"/>
              <a:cs typeface="Times New Roman" pitchFamily="18" charset="0"/>
            </a:endParaRPr>
          </a:p>
        </p:txBody>
      </p:sp>
      <p:sp>
        <p:nvSpPr>
          <p:cNvPr id="4" name="ZoneTexte 3"/>
          <p:cNvSpPr txBox="1"/>
          <p:nvPr/>
        </p:nvSpPr>
        <p:spPr>
          <a:xfrm>
            <a:off x="347730" y="1390918"/>
            <a:ext cx="11423560" cy="5232202"/>
          </a:xfrm>
          <a:prstGeom prst="rect">
            <a:avLst/>
          </a:prstGeom>
          <a:noFill/>
        </p:spPr>
        <p:txBody>
          <a:bodyPr wrap="square" rtlCol="0">
            <a:spAutoFit/>
          </a:bodyPr>
          <a:lstStyle/>
          <a:p>
            <a:r>
              <a:rPr lang="fr-FR" sz="2800" b="1" u="sng" dirty="0" smtClean="0">
                <a:latin typeface="Times New Roman" pitchFamily="18" charset="0"/>
                <a:cs typeface="Times New Roman" pitchFamily="18" charset="0"/>
              </a:rPr>
              <a:t>To interpret a situation: </a:t>
            </a:r>
          </a:p>
          <a:p>
            <a:pPr>
              <a:buFont typeface="Wingdings"/>
              <a:buChar char="Ø"/>
            </a:pPr>
            <a:r>
              <a:rPr lang="fr-FR" sz="3200" dirty="0" smtClean="0">
                <a:latin typeface="Times New Roman" pitchFamily="18" charset="0"/>
                <a:cs typeface="Times New Roman" pitchFamily="18" charset="0"/>
              </a:rPr>
              <a:t>Not in function of current opinion, or the personal impressions, nor  the subjective experiences , nor the practical necessity.</a:t>
            </a:r>
          </a:p>
          <a:p>
            <a:r>
              <a:rPr lang="fr-FR" sz="3200" dirty="0" smtClean="0">
                <a:solidFill>
                  <a:srgbClr val="FF0000"/>
                </a:solidFill>
                <a:latin typeface="Times New Roman" pitchFamily="18" charset="0"/>
                <a:cs typeface="Times New Roman" pitchFamily="18" charset="0"/>
              </a:rPr>
              <a:t>But through the use of scholastic knowledge ( instructive attitude).</a:t>
            </a:r>
          </a:p>
          <a:p>
            <a:pPr>
              <a:buFont typeface="Wingdings"/>
              <a:buChar char="Ø"/>
            </a:pPr>
            <a:r>
              <a:rPr lang="fr-FR" sz="3200" dirty="0" smtClean="0">
                <a:latin typeface="Times New Roman" pitchFamily="18" charset="0"/>
                <a:cs typeface="Times New Roman" pitchFamily="18" charset="0"/>
              </a:rPr>
              <a:t>Neither by trying to docile to what we make him learn , </a:t>
            </a:r>
            <a:r>
              <a:rPr lang="fr-FR" sz="3200" dirty="0" smtClean="0">
                <a:solidFill>
                  <a:srgbClr val="FF0000"/>
                </a:solidFill>
                <a:latin typeface="Times New Roman" pitchFamily="18" charset="0"/>
                <a:cs typeface="Times New Roman" pitchFamily="18" charset="0"/>
              </a:rPr>
              <a:t>but by thinking individually ( by himself) about the situation( autonomous attitude).</a:t>
            </a:r>
          </a:p>
          <a:p>
            <a:pPr>
              <a:buFont typeface="Wingdings"/>
              <a:buChar char="Ø"/>
            </a:pPr>
            <a:r>
              <a:rPr lang="fr-FR" sz="3200" dirty="0" smtClean="0">
                <a:latin typeface="Times New Roman" pitchFamily="18" charset="0"/>
                <a:cs typeface="Times New Roman" pitchFamily="18" charset="0"/>
              </a:rPr>
              <a:t>By formulating the answer in a comprehensible way that can be understood by  every one not </a:t>
            </a:r>
            <a:r>
              <a:rPr lang="fr-FR" sz="3200" dirty="0" smtClean="0">
                <a:latin typeface="Times New Roman" pitchFamily="18" charset="0"/>
                <a:cs typeface="Times New Roman" pitchFamily="18" charset="0"/>
              </a:rPr>
              <a:t>only by </a:t>
            </a:r>
            <a:r>
              <a:rPr lang="fr-FR" sz="3200" dirty="0" smtClean="0">
                <a:latin typeface="Times New Roman" pitchFamily="18" charset="0"/>
                <a:cs typeface="Times New Roman" pitchFamily="18" charset="0"/>
              </a:rPr>
              <a:t>the ones who lived the situation.</a:t>
            </a:r>
          </a:p>
          <a:p>
            <a:endParaRPr lang="fr-FR"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2757267" y="6356350"/>
            <a:ext cx="6704428" cy="365125"/>
          </a:xfrm>
        </p:spPr>
        <p:txBody>
          <a:bodyPr/>
          <a:lstStyle/>
          <a:p>
            <a:r>
              <a:rPr lang="fr-FR" dirty="0" smtClean="0"/>
              <a:t>TRADUCTION : KOURI BRAHIM  INSPECTEUR  DES SCIENCES PHYSIQUES </a:t>
            </a:r>
            <a:endParaRPr lang="fr-BE" dirty="0"/>
          </a:p>
          <a:p>
            <a:r>
              <a:rPr lang="fr-BE" dirty="0" smtClean="0"/>
              <a:t>MOSTAGANEM – ALGERIE </a:t>
            </a:r>
            <a:endParaRPr lang="fr-FR" dirty="0" smtClean="0"/>
          </a:p>
        </p:txBody>
      </p:sp>
      <p:sp>
        <p:nvSpPr>
          <p:cNvPr id="5" name="ZoneTexte 4"/>
          <p:cNvSpPr txBox="1"/>
          <p:nvPr/>
        </p:nvSpPr>
        <p:spPr>
          <a:xfrm>
            <a:off x="156116" y="1078689"/>
            <a:ext cx="11496907" cy="5632311"/>
          </a:xfrm>
          <a:prstGeom prst="rect">
            <a:avLst/>
          </a:prstGeom>
          <a:noFill/>
        </p:spPr>
        <p:txBody>
          <a:bodyPr wrap="square" rtlCol="0">
            <a:spAutoFit/>
          </a:bodyPr>
          <a:lstStyle/>
          <a:p>
            <a:pPr algn="r"/>
            <a:r>
              <a:rPr lang="ar-DZ" sz="4000" dirty="0" smtClean="0"/>
              <a:t>ترجمة الوضعية :</a:t>
            </a:r>
          </a:p>
          <a:p>
            <a:pPr algn="r" rtl="1"/>
            <a:r>
              <a:rPr lang="ar-DZ" sz="4000" dirty="0" smtClean="0"/>
              <a:t>   ليس حسب الرأي </a:t>
            </a:r>
            <a:r>
              <a:rPr lang="ar-SA" sz="4000" dirty="0" smtClean="0"/>
              <a:t>الشائع</a:t>
            </a:r>
            <a:r>
              <a:rPr lang="ar-DZ" sz="4000" dirty="0" smtClean="0"/>
              <a:t> ، ولا حسب انطباعات</a:t>
            </a:r>
            <a:r>
              <a:rPr lang="ar-SA" sz="4000" dirty="0" err="1" smtClean="0"/>
              <a:t>نا</a:t>
            </a:r>
            <a:r>
              <a:rPr lang="ar-DZ" sz="4000" dirty="0" smtClean="0"/>
              <a:t> </a:t>
            </a:r>
            <a:r>
              <a:rPr lang="ar-SA" sz="4000" dirty="0" err="1" smtClean="0"/>
              <a:t>ال</a:t>
            </a:r>
            <a:r>
              <a:rPr lang="ar-DZ" sz="4000" dirty="0" smtClean="0"/>
              <a:t>شخصية ،ولا حسب خبرات غير موضوعية ،ولا حسب </a:t>
            </a:r>
            <a:r>
              <a:rPr lang="ar-SA" sz="4000" dirty="0" smtClean="0"/>
              <a:t>الحاجة العملية</a:t>
            </a:r>
            <a:r>
              <a:rPr lang="ar-DZ" sz="4000" dirty="0" smtClean="0"/>
              <a:t>،</a:t>
            </a:r>
          </a:p>
          <a:p>
            <a:pPr algn="r"/>
            <a:r>
              <a:rPr lang="ar-DZ" sz="4000" dirty="0" smtClean="0">
                <a:solidFill>
                  <a:srgbClr val="FF0000"/>
                </a:solidFill>
              </a:rPr>
              <a:t>لكن </a:t>
            </a:r>
            <a:r>
              <a:rPr lang="ar-SA" sz="4000" dirty="0" smtClean="0">
                <a:solidFill>
                  <a:srgbClr val="FF0000"/>
                </a:solidFill>
              </a:rPr>
              <a:t>في استخدامنا </a:t>
            </a:r>
            <a:r>
              <a:rPr lang="ar-SA" sz="4000" dirty="0" err="1" smtClean="0">
                <a:solidFill>
                  <a:srgbClr val="FF0000"/>
                </a:solidFill>
              </a:rPr>
              <a:t>ل</a:t>
            </a:r>
            <a:r>
              <a:rPr lang="ar-DZ" sz="4000" dirty="0" smtClean="0">
                <a:solidFill>
                  <a:srgbClr val="FF0000"/>
                </a:solidFill>
              </a:rPr>
              <a:t>لمعارف المدرسية</a:t>
            </a:r>
            <a:r>
              <a:rPr lang="ar-SA" sz="4000" dirty="0" smtClean="0">
                <a:solidFill>
                  <a:srgbClr val="FF0000"/>
                </a:solidFill>
              </a:rPr>
              <a:t>،(موقف متعلم)</a:t>
            </a:r>
            <a:r>
              <a:rPr lang="ar-DZ" sz="4000" dirty="0" smtClean="0">
                <a:solidFill>
                  <a:srgbClr val="FF0000"/>
                </a:solidFill>
              </a:rPr>
              <a:t> </a:t>
            </a:r>
          </a:p>
          <a:p>
            <a:pPr algn="r" rtl="1"/>
            <a:r>
              <a:rPr lang="ar-DZ" sz="4000" dirty="0" smtClean="0"/>
              <a:t>    ليس بأن يكون المتعلم منصاعا </a:t>
            </a:r>
            <a:r>
              <a:rPr lang="ar-SA" sz="4000" dirty="0" smtClean="0"/>
              <a:t>لما جعلناه يتعلمه</a:t>
            </a:r>
            <a:r>
              <a:rPr lang="ar-DZ" sz="4000" dirty="0" smtClean="0"/>
              <a:t>، </a:t>
            </a:r>
          </a:p>
          <a:p>
            <a:pPr algn="r" rtl="1"/>
            <a:r>
              <a:rPr lang="ar-DZ" sz="4000" dirty="0" smtClean="0">
                <a:solidFill>
                  <a:srgbClr val="FF0000"/>
                </a:solidFill>
              </a:rPr>
              <a:t>لكن بأن يفكر بنفسه في الوضعية .</a:t>
            </a:r>
            <a:r>
              <a:rPr lang="ar-SA" sz="4000" dirty="0" smtClean="0">
                <a:solidFill>
                  <a:srgbClr val="FF0000"/>
                </a:solidFill>
              </a:rPr>
              <a:t>(موقف استقلال ذاتي)</a:t>
            </a:r>
            <a:endParaRPr lang="ar-DZ" sz="4000" dirty="0" smtClean="0">
              <a:solidFill>
                <a:srgbClr val="FF0000"/>
              </a:solidFill>
            </a:endParaRPr>
          </a:p>
          <a:p>
            <a:pPr algn="r"/>
            <a:r>
              <a:rPr lang="ar-DZ" sz="4000" dirty="0">
                <a:solidFill>
                  <a:srgbClr val="FF0000"/>
                </a:solidFill>
              </a:rPr>
              <a:t> </a:t>
            </a:r>
            <a:r>
              <a:rPr lang="ar-DZ" sz="4000" dirty="0" smtClean="0">
                <a:solidFill>
                  <a:srgbClr val="FF0000"/>
                </a:solidFill>
              </a:rPr>
              <a:t> </a:t>
            </a:r>
            <a:r>
              <a:rPr lang="ar-DZ" sz="4000" dirty="0" smtClean="0"/>
              <a:t> بصياغة إجابته</a:t>
            </a:r>
            <a:r>
              <a:rPr lang="ar-DZ" sz="4000" dirty="0" smtClean="0">
                <a:solidFill>
                  <a:srgbClr val="FF0000"/>
                </a:solidFill>
              </a:rPr>
              <a:t> </a:t>
            </a:r>
            <a:r>
              <a:rPr lang="ar-DZ" sz="4000" dirty="0" smtClean="0"/>
              <a:t>بشكل مفهوم لدى الجميع وليس فقط من طرف أولائك الذين </a:t>
            </a:r>
            <a:r>
              <a:rPr lang="ar-DZ" sz="4000" dirty="0" err="1" smtClean="0"/>
              <a:t>عايشو</a:t>
            </a:r>
            <a:r>
              <a:rPr lang="ar-DZ" sz="4000" dirty="0" smtClean="0"/>
              <a:t> الوضعية</a:t>
            </a:r>
            <a:r>
              <a:rPr lang="ar-SA" sz="4000" dirty="0" smtClean="0"/>
              <a:t>.</a:t>
            </a:r>
            <a:r>
              <a:rPr lang="ar-DZ" sz="4000" dirty="0" smtClean="0"/>
              <a:t>   </a:t>
            </a:r>
          </a:p>
          <a:p>
            <a:pPr algn="r"/>
            <a:r>
              <a:rPr lang="ar-DZ" sz="4000" dirty="0" smtClean="0"/>
              <a:t> </a:t>
            </a:r>
            <a:r>
              <a:rPr lang="fr-FR" sz="4000" dirty="0" smtClean="0"/>
              <a:t> </a:t>
            </a:r>
            <a:endParaRPr lang="ar-DZ" sz="4000" u="sng" dirty="0" smtClean="0">
              <a:solidFill>
                <a:srgbClr val="FF0000"/>
              </a:solidFill>
            </a:endParaRPr>
          </a:p>
        </p:txBody>
      </p:sp>
      <p:sp>
        <p:nvSpPr>
          <p:cNvPr id="12" name="ZoneTexte 11"/>
          <p:cNvSpPr txBox="1"/>
          <p:nvPr/>
        </p:nvSpPr>
        <p:spPr>
          <a:xfrm>
            <a:off x="301083" y="127895"/>
            <a:ext cx="11351939" cy="707886"/>
          </a:xfrm>
          <a:prstGeom prst="rect">
            <a:avLst/>
          </a:prstGeom>
          <a:noFill/>
        </p:spPr>
        <p:txBody>
          <a:bodyPr wrap="square" rtlCol="0">
            <a:spAutoFit/>
          </a:bodyPr>
          <a:lstStyle/>
          <a:p>
            <a:pPr algn="r"/>
            <a:r>
              <a:rPr lang="ar-DZ" sz="4000" dirty="0" smtClean="0"/>
              <a:t>الموقف المنتظر من المدرسة من </a:t>
            </a:r>
            <a:r>
              <a:rPr lang="ar-SA" sz="4000" dirty="0" smtClean="0"/>
              <a:t>أ</a:t>
            </a:r>
            <a:r>
              <a:rPr lang="ar-DZ" sz="4000" dirty="0" smtClean="0"/>
              <a:t>جل ترجمة</a:t>
            </a:r>
            <a:r>
              <a:rPr lang="ar-SA" sz="4000" dirty="0" smtClean="0"/>
              <a:t> (تفسير)</a:t>
            </a:r>
            <a:r>
              <a:rPr lang="ar-DZ" sz="4000" dirty="0" smtClean="0"/>
              <a:t> الوضعيات </a:t>
            </a:r>
            <a:endParaRPr lang="ar-DZ" sz="4000" dirty="0" smtClean="0">
              <a:solidFill>
                <a:srgbClr val="FF0000"/>
              </a:solidFill>
            </a:endParaRPr>
          </a:p>
        </p:txBody>
      </p:sp>
      <p:sp>
        <p:nvSpPr>
          <p:cNvPr id="6" name="Zone de texte 1"/>
          <p:cNvSpPr txBox="1"/>
          <p:nvPr/>
        </p:nvSpPr>
        <p:spPr>
          <a:xfrm>
            <a:off x="11148889" y="2018371"/>
            <a:ext cx="860974" cy="267629"/>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42900" lvl="0" indent="-342900" rtl="0">
              <a:lnSpc>
                <a:spcPct val="107000"/>
              </a:lnSpc>
              <a:spcAft>
                <a:spcPts val="800"/>
              </a:spcAft>
              <a:buSzPts val="3600"/>
              <a:buFont typeface="Wingdings" panose="05000000000000000000" pitchFamily="2" charset="2"/>
              <a:buChar char=""/>
            </a:pPr>
            <a:r>
              <a:rPr lang="fr-FR" sz="1100" dirty="0">
                <a:effectLst/>
                <a:ea typeface="Calibri" panose="020F0502020204030204" pitchFamily="34" charset="0"/>
                <a:cs typeface="Arial" panose="020B0604020202020204" pitchFamily="34" charset="0"/>
              </a:rPr>
              <a:t> </a:t>
            </a:r>
          </a:p>
        </p:txBody>
      </p:sp>
      <p:sp>
        <p:nvSpPr>
          <p:cNvPr id="7" name="Zone de texte 1"/>
          <p:cNvSpPr txBox="1"/>
          <p:nvPr/>
        </p:nvSpPr>
        <p:spPr>
          <a:xfrm>
            <a:off x="11222535" y="3780259"/>
            <a:ext cx="860974" cy="267629"/>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42900" lvl="0" indent="-342900" rtl="0">
              <a:lnSpc>
                <a:spcPct val="107000"/>
              </a:lnSpc>
              <a:spcAft>
                <a:spcPts val="800"/>
              </a:spcAft>
              <a:buSzPts val="3600"/>
              <a:buFont typeface="Wingdings" panose="05000000000000000000" pitchFamily="2" charset="2"/>
              <a:buChar char=""/>
            </a:pPr>
            <a:r>
              <a:rPr lang="fr-FR" sz="1100" dirty="0">
                <a:effectLst/>
                <a:ea typeface="Calibri" panose="020F0502020204030204" pitchFamily="34" charset="0"/>
                <a:cs typeface="Arial" panose="020B0604020202020204" pitchFamily="34" charset="0"/>
              </a:rPr>
              <a:t> </a:t>
            </a:r>
          </a:p>
        </p:txBody>
      </p:sp>
      <p:sp>
        <p:nvSpPr>
          <p:cNvPr id="8" name="Zone de texte 1"/>
          <p:cNvSpPr txBox="1"/>
          <p:nvPr/>
        </p:nvSpPr>
        <p:spPr>
          <a:xfrm>
            <a:off x="11222535" y="5020370"/>
            <a:ext cx="860974" cy="267629"/>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42900" lvl="0" indent="-342900" rtl="0">
              <a:lnSpc>
                <a:spcPct val="107000"/>
              </a:lnSpc>
              <a:spcAft>
                <a:spcPts val="800"/>
              </a:spcAft>
              <a:buSzPts val="3600"/>
              <a:buFont typeface="Wingdings" panose="05000000000000000000" pitchFamily="2" charset="2"/>
              <a:buChar char=""/>
            </a:pPr>
            <a:r>
              <a:rPr lang="fr-FR" sz="1100" dirty="0">
                <a:effectLst/>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xmlns="" val="31691244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2644726" y="6284420"/>
            <a:ext cx="7455877" cy="437055"/>
          </a:xfrm>
        </p:spPr>
        <p:txBody>
          <a:bodyPr/>
          <a:lstStyle/>
          <a:p>
            <a:r>
              <a:rPr lang="fr-FR" b="1" dirty="0" smtClean="0">
                <a:latin typeface="Arial" panose="020B0604020202020204" pitchFamily="34" charset="0"/>
                <a:cs typeface="Arial" panose="020B0604020202020204" pitchFamily="34" charset="0"/>
              </a:rPr>
              <a:t>TRADUCTION : </a:t>
            </a:r>
            <a:r>
              <a:rPr lang="fr-FR" dirty="0" smtClean="0">
                <a:latin typeface="Arial" panose="020B0604020202020204" pitchFamily="34" charset="0"/>
                <a:cs typeface="Arial" panose="020B0604020202020204" pitchFamily="34" charset="0"/>
              </a:rPr>
              <a:t>KOURI BRAHIM  INSPECTEUR  DES SCIENCES PHYSIQUES </a:t>
            </a:r>
            <a:endParaRPr lang="fr-BE" dirty="0">
              <a:latin typeface="Arial" panose="020B0604020202020204" pitchFamily="34" charset="0"/>
              <a:cs typeface="Arial" panose="020B0604020202020204" pitchFamily="34" charset="0"/>
            </a:endParaRPr>
          </a:p>
          <a:p>
            <a:r>
              <a:rPr lang="fr-BE" dirty="0" smtClean="0">
                <a:latin typeface="Arial" panose="020B0604020202020204" pitchFamily="34" charset="0"/>
                <a:cs typeface="Arial" panose="020B0604020202020204" pitchFamily="34" charset="0"/>
              </a:rPr>
              <a:t>MOSTAGANEM – ALGERIE </a:t>
            </a:r>
            <a:endParaRPr lang="fr-FR" dirty="0" smtClean="0">
              <a:latin typeface="Arial" panose="020B0604020202020204" pitchFamily="34" charset="0"/>
              <a:cs typeface="Arial" panose="020B0604020202020204" pitchFamily="34" charset="0"/>
            </a:endParaRPr>
          </a:p>
        </p:txBody>
      </p:sp>
      <p:sp>
        <p:nvSpPr>
          <p:cNvPr id="4" name="ZoneTexte 3"/>
          <p:cNvSpPr txBox="1"/>
          <p:nvPr/>
        </p:nvSpPr>
        <p:spPr>
          <a:xfrm>
            <a:off x="3964348" y="172972"/>
            <a:ext cx="4432300" cy="1200329"/>
          </a:xfrm>
          <a:prstGeom prst="rect">
            <a:avLst/>
          </a:prstGeom>
          <a:noFill/>
        </p:spPr>
        <p:txBody>
          <a:bodyPr wrap="square" rtlCol="0">
            <a:spAutoFit/>
          </a:bodyPr>
          <a:lstStyle/>
          <a:p>
            <a:pPr algn="ctr"/>
            <a:r>
              <a:rPr lang="ar-DZ" sz="3600" dirty="0" smtClean="0">
                <a:solidFill>
                  <a:srgbClr val="FF0000"/>
                </a:solidFill>
              </a:rPr>
              <a:t>تذكرة حول سير عمل   كفاءة </a:t>
            </a:r>
            <a:r>
              <a:rPr lang="ar-DZ" sz="2400" dirty="0" smtClean="0"/>
              <a:t> </a:t>
            </a:r>
            <a:endParaRPr lang="fr-FR" sz="2400" dirty="0"/>
          </a:p>
        </p:txBody>
      </p:sp>
      <p:sp>
        <p:nvSpPr>
          <p:cNvPr id="5" name="ZoneTexte 4"/>
          <p:cNvSpPr txBox="1"/>
          <p:nvPr/>
        </p:nvSpPr>
        <p:spPr>
          <a:xfrm>
            <a:off x="1535362" y="1751885"/>
            <a:ext cx="7928517" cy="1323439"/>
          </a:xfrm>
          <a:prstGeom prst="rect">
            <a:avLst/>
          </a:prstGeom>
          <a:noFill/>
        </p:spPr>
        <p:txBody>
          <a:bodyPr wrap="square" rtlCol="0">
            <a:spAutoFit/>
          </a:bodyPr>
          <a:lstStyle/>
          <a:p>
            <a:pPr marL="571500" indent="-571500" algn="l" rtl="1">
              <a:buFont typeface="Arial" panose="020B0604020202020204" pitchFamily="34" charset="0"/>
              <a:buChar char="•"/>
            </a:pPr>
            <a:r>
              <a:rPr lang="ar-DZ" sz="4000" dirty="0" err="1" smtClean="0">
                <a:solidFill>
                  <a:srgbClr val="00B0F0"/>
                </a:solidFill>
              </a:rPr>
              <a:t>علومات</a:t>
            </a:r>
            <a:r>
              <a:rPr lang="ar-DZ" sz="4000" dirty="0" smtClean="0">
                <a:solidFill>
                  <a:srgbClr val="00B0F0"/>
                </a:solidFill>
              </a:rPr>
              <a:t> (التي نسميها أحيانا &lt;&lt;معارف&gt;&gt;) </a:t>
            </a:r>
          </a:p>
          <a:p>
            <a:pPr marL="571500" indent="-571500" algn="l" rtl="1">
              <a:buFont typeface="Arial" panose="020B0604020202020204" pitchFamily="34" charset="0"/>
              <a:buChar char="•"/>
            </a:pPr>
            <a:r>
              <a:rPr lang="ar-DZ" sz="4000" dirty="0" smtClean="0">
                <a:solidFill>
                  <a:srgbClr val="00B050"/>
                </a:solidFill>
              </a:rPr>
              <a:t>معارف إجرائية</a:t>
            </a:r>
            <a:r>
              <a:rPr lang="fr-FR" sz="4000" dirty="0" smtClean="0">
                <a:solidFill>
                  <a:srgbClr val="00B050"/>
                </a:solidFill>
              </a:rPr>
              <a:t>                                        </a:t>
            </a:r>
            <a:r>
              <a:rPr lang="ar-DZ" sz="4000" dirty="0" smtClean="0">
                <a:solidFill>
                  <a:srgbClr val="00B050"/>
                </a:solidFill>
              </a:rPr>
              <a:t> </a:t>
            </a:r>
            <a:r>
              <a:rPr lang="ar-DZ" sz="4000" dirty="0" smtClean="0"/>
              <a:t>   </a:t>
            </a:r>
            <a:endParaRPr lang="fr-FR" sz="4000" dirty="0"/>
          </a:p>
        </p:txBody>
      </p:sp>
      <p:sp>
        <p:nvSpPr>
          <p:cNvPr id="6" name="ZoneTexte 5"/>
          <p:cNvSpPr txBox="1"/>
          <p:nvPr/>
        </p:nvSpPr>
        <p:spPr>
          <a:xfrm>
            <a:off x="2261813" y="4497110"/>
            <a:ext cx="7202066" cy="954107"/>
          </a:xfrm>
          <a:prstGeom prst="rect">
            <a:avLst/>
          </a:prstGeom>
          <a:noFill/>
        </p:spPr>
        <p:txBody>
          <a:bodyPr wrap="square" rtlCol="0">
            <a:spAutoFit/>
          </a:bodyPr>
          <a:lstStyle/>
          <a:p>
            <a:pPr algn="ctr"/>
            <a:r>
              <a:rPr lang="ar-DZ" sz="2800" dirty="0" smtClean="0"/>
              <a:t>من بين المعارف والمعارف الإجرائية التي يم</a:t>
            </a:r>
            <a:r>
              <a:rPr lang="ar-DZ" sz="2800" dirty="0"/>
              <a:t>ت</a:t>
            </a:r>
            <a:r>
              <a:rPr lang="ar-DZ" sz="2800" dirty="0" smtClean="0"/>
              <a:t>لكها التلميذ ، </a:t>
            </a:r>
            <a:r>
              <a:rPr lang="ar-DZ" sz="2800" dirty="0" err="1" smtClean="0"/>
              <a:t>إختيارتلك</a:t>
            </a:r>
            <a:r>
              <a:rPr lang="ar-DZ" sz="2800" dirty="0" smtClean="0"/>
              <a:t> التي تناسب الوضعية   </a:t>
            </a:r>
            <a:endParaRPr lang="fr-FR" sz="2800" dirty="0"/>
          </a:p>
        </p:txBody>
      </p:sp>
      <p:cxnSp>
        <p:nvCxnSpPr>
          <p:cNvPr id="7" name="Connecteur droit avec flèche 6"/>
          <p:cNvCxnSpPr/>
          <p:nvPr/>
        </p:nvCxnSpPr>
        <p:spPr>
          <a:xfrm flipH="1">
            <a:off x="8454685" y="3791375"/>
            <a:ext cx="947806" cy="21102"/>
          </a:xfrm>
          <a:prstGeom prst="straightConnector1">
            <a:avLst/>
          </a:prstGeom>
          <a:ln w="762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5898995" y="3453909"/>
            <a:ext cx="2260271" cy="769441"/>
          </a:xfrm>
          <a:prstGeom prst="rect">
            <a:avLst/>
          </a:prstGeom>
          <a:noFill/>
        </p:spPr>
        <p:txBody>
          <a:bodyPr wrap="square" rtlCol="0">
            <a:spAutoFit/>
          </a:bodyPr>
          <a:lstStyle/>
          <a:p>
            <a:pPr algn="r"/>
            <a:r>
              <a:rPr lang="ar-DZ" sz="4400" b="1" dirty="0" smtClean="0"/>
              <a:t>تجنيد</a:t>
            </a:r>
            <a:r>
              <a:rPr lang="ar-DZ" sz="4400" dirty="0" smtClean="0"/>
              <a:t>      </a:t>
            </a:r>
            <a:endParaRPr lang="fr-FR" sz="4400" dirty="0"/>
          </a:p>
        </p:txBody>
      </p:sp>
    </p:spTree>
    <p:extLst>
      <p:ext uri="{BB962C8B-B14F-4D97-AF65-F5344CB8AC3E}">
        <p14:creationId xmlns:p14="http://schemas.microsoft.com/office/powerpoint/2010/main" xmlns="" val="312645800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506546"/>
          </a:xfrm>
        </p:spPr>
        <p:txBody>
          <a:bodyPr>
            <a:noAutofit/>
          </a:bodyPr>
          <a:lstStyle/>
          <a:p>
            <a:pPr algn="ctr"/>
            <a:r>
              <a:rPr lang="fr-BE" sz="3200" b="1" dirty="0" smtClean="0">
                <a:solidFill>
                  <a:srgbClr val="FF0000"/>
                </a:solidFill>
              </a:rPr>
              <a:t>Nouveau schéma sur le fonctionnement d’une compétence</a:t>
            </a:r>
            <a:endParaRPr lang="fr-BE" sz="3200" b="1" dirty="0">
              <a:solidFill>
                <a:srgbClr val="FF0000"/>
              </a:solidFill>
            </a:endParaRPr>
          </a:p>
        </p:txBody>
      </p:sp>
      <p:sp>
        <p:nvSpPr>
          <p:cNvPr id="3" name="Espace réservé du contenu 2"/>
          <p:cNvSpPr>
            <a:spLocks noGrp="1"/>
          </p:cNvSpPr>
          <p:nvPr>
            <p:ph idx="1"/>
          </p:nvPr>
        </p:nvSpPr>
        <p:spPr>
          <a:xfrm>
            <a:off x="838200" y="1076770"/>
            <a:ext cx="10515600" cy="5100193"/>
          </a:xfrm>
        </p:spPr>
        <p:txBody>
          <a:bodyPr/>
          <a:lstStyle/>
          <a:p>
            <a:pPr marL="0" indent="0" algn="ctr">
              <a:buNone/>
            </a:pPr>
            <a:endParaRPr lang="fr-BE" dirty="0" smtClean="0"/>
          </a:p>
          <a:p>
            <a:pPr marL="0" indent="0" algn="ctr">
              <a:buNone/>
            </a:pPr>
            <a:r>
              <a:rPr lang="fr-BE" b="1" dirty="0" smtClean="0"/>
              <a:t>Interprétation de la situation </a:t>
            </a:r>
            <a:r>
              <a:rPr lang="fr-BE" b="1" u="sng" dirty="0" smtClean="0"/>
              <a:t>selon les attitudes attendues à l’école</a:t>
            </a:r>
            <a:r>
              <a:rPr lang="fr-BE" b="1" dirty="0" smtClean="0"/>
              <a:t>.</a:t>
            </a:r>
          </a:p>
          <a:p>
            <a:pPr marL="0" indent="0" algn="ctr">
              <a:buNone/>
            </a:pPr>
            <a:endParaRPr lang="fr-BE" b="1" dirty="0" smtClean="0"/>
          </a:p>
          <a:p>
            <a:pPr marL="0" indent="0" algn="ctr">
              <a:buNone/>
            </a:pPr>
            <a:endParaRPr lang="fr-BE" b="1" dirty="0"/>
          </a:p>
          <a:p>
            <a:pPr marL="0" indent="0" algn="ctr">
              <a:buNone/>
            </a:pPr>
            <a:endParaRPr lang="fr-BE" b="1" dirty="0" smtClean="0"/>
          </a:p>
          <a:p>
            <a:pPr marL="0" indent="0" algn="ctr">
              <a:buNone/>
            </a:pPr>
            <a:endParaRPr lang="fr-BE" b="1" dirty="0"/>
          </a:p>
          <a:p>
            <a:pPr marL="0" indent="0" algn="ctr">
              <a:buNone/>
            </a:pPr>
            <a:r>
              <a:rPr lang="fr-BE" b="1" dirty="0" smtClean="0"/>
              <a:t>En fonction de cette interprétation, choix des connaissances  </a:t>
            </a:r>
          </a:p>
          <a:p>
            <a:pPr marL="0" indent="0" algn="ctr">
              <a:buNone/>
            </a:pPr>
            <a:r>
              <a:rPr lang="fr-BE" b="1" dirty="0" smtClean="0"/>
              <a:t>et des procédures qui conviennent.</a:t>
            </a:r>
            <a:endParaRPr lang="fr-BE" b="1" dirty="0"/>
          </a:p>
        </p:txBody>
      </p:sp>
      <p:sp>
        <p:nvSpPr>
          <p:cNvPr id="6" name="Espace réservé du pied de page 5"/>
          <p:cNvSpPr>
            <a:spLocks noGrp="1"/>
          </p:cNvSpPr>
          <p:nvPr>
            <p:ph type="ftr" sz="quarter" idx="11"/>
          </p:nvPr>
        </p:nvSpPr>
        <p:spPr/>
        <p:txBody>
          <a:bodyPr/>
          <a:lstStyle/>
          <a:p>
            <a:r>
              <a:rPr lang="fr-BE" smtClean="0"/>
              <a:t>Formation à l'apporche par les compétences. B. Rey, S. Kahn, S. Van Lint. ULB UNICEF</a:t>
            </a:r>
            <a:endParaRPr lang="fr-BE"/>
          </a:p>
        </p:txBody>
      </p:sp>
      <p:sp>
        <p:nvSpPr>
          <p:cNvPr id="4" name="Flèche vers le bas 3"/>
          <p:cNvSpPr/>
          <p:nvPr/>
        </p:nvSpPr>
        <p:spPr>
          <a:xfrm>
            <a:off x="6264067" y="2093720"/>
            <a:ext cx="45719" cy="457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5" name="Flèche vers le bas 4"/>
          <p:cNvSpPr/>
          <p:nvPr/>
        </p:nvSpPr>
        <p:spPr>
          <a:xfrm>
            <a:off x="5802294" y="264845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xmlns="" val="97836775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BE" smtClean="0"/>
              <a:t>Formation à l'apporche par les compétences. B. Rey, S. Kahn, S. Van Lint. ULB UNICEF</a:t>
            </a:r>
            <a:endParaRPr lang="fr-BE"/>
          </a:p>
        </p:txBody>
      </p:sp>
      <p:sp>
        <p:nvSpPr>
          <p:cNvPr id="3" name="ZoneTexte 2"/>
          <p:cNvSpPr txBox="1"/>
          <p:nvPr/>
        </p:nvSpPr>
        <p:spPr>
          <a:xfrm>
            <a:off x="2137893" y="708338"/>
            <a:ext cx="8255358" cy="1077218"/>
          </a:xfrm>
          <a:prstGeom prst="rect">
            <a:avLst/>
          </a:prstGeom>
          <a:noFill/>
        </p:spPr>
        <p:txBody>
          <a:bodyPr wrap="square" rtlCol="0">
            <a:spAutoFit/>
          </a:bodyPr>
          <a:lstStyle/>
          <a:p>
            <a:pPr algn="ctr"/>
            <a:r>
              <a:rPr lang="fr-FR" sz="3200" dirty="0" smtClean="0">
                <a:solidFill>
                  <a:srgbClr val="FF0000"/>
                </a:solidFill>
                <a:latin typeface="Times New Roman" pitchFamily="18" charset="0"/>
                <a:cs typeface="Times New Roman" pitchFamily="18" charset="0"/>
              </a:rPr>
              <a:t>New scheme on the functionning of a competence</a:t>
            </a:r>
            <a:endParaRPr lang="fr-FR" sz="3200" dirty="0">
              <a:solidFill>
                <a:srgbClr val="FF0000"/>
              </a:solidFill>
              <a:latin typeface="Times New Roman" pitchFamily="18" charset="0"/>
              <a:cs typeface="Times New Roman" pitchFamily="18" charset="0"/>
            </a:endParaRPr>
          </a:p>
        </p:txBody>
      </p:sp>
      <p:sp>
        <p:nvSpPr>
          <p:cNvPr id="8" name="ZoneTexte 7"/>
          <p:cNvSpPr txBox="1"/>
          <p:nvPr/>
        </p:nvSpPr>
        <p:spPr>
          <a:xfrm>
            <a:off x="978794" y="2562896"/>
            <a:ext cx="9569003" cy="954107"/>
          </a:xfrm>
          <a:prstGeom prst="rect">
            <a:avLst/>
          </a:prstGeom>
          <a:noFill/>
        </p:spPr>
        <p:txBody>
          <a:bodyPr wrap="square" rtlCol="0">
            <a:spAutoFit/>
          </a:bodyPr>
          <a:lstStyle/>
          <a:p>
            <a:pPr algn="ctr"/>
            <a:r>
              <a:rPr lang="fr-FR" sz="2800" dirty="0" smtClean="0">
                <a:latin typeface="Times New Roman" pitchFamily="18" charset="0"/>
                <a:cs typeface="Times New Roman" pitchFamily="18" charset="0"/>
              </a:rPr>
              <a:t>Interpretation of the situation according to the attitude expected at the school.</a:t>
            </a:r>
            <a:endParaRPr lang="fr-FR" sz="2800" dirty="0">
              <a:latin typeface="Times New Roman" pitchFamily="18" charset="0"/>
              <a:cs typeface="Times New Roman" pitchFamily="18" charset="0"/>
            </a:endParaRPr>
          </a:p>
        </p:txBody>
      </p:sp>
      <p:sp>
        <p:nvSpPr>
          <p:cNvPr id="9" name="Flèche vers le bas 8"/>
          <p:cNvSpPr/>
          <p:nvPr/>
        </p:nvSpPr>
        <p:spPr>
          <a:xfrm>
            <a:off x="5731099" y="3644721"/>
            <a:ext cx="484632" cy="10045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ZoneTexte 10"/>
          <p:cNvSpPr txBox="1"/>
          <p:nvPr/>
        </p:nvSpPr>
        <p:spPr>
          <a:xfrm>
            <a:off x="1236372" y="4770980"/>
            <a:ext cx="9491729" cy="892552"/>
          </a:xfrm>
          <a:prstGeom prst="rect">
            <a:avLst/>
          </a:prstGeom>
          <a:noFill/>
        </p:spPr>
        <p:txBody>
          <a:bodyPr wrap="square" rtlCol="0">
            <a:spAutoFit/>
          </a:bodyPr>
          <a:lstStyle/>
          <a:p>
            <a:pPr algn="ctr"/>
            <a:r>
              <a:rPr lang="fr-FR" sz="2600" dirty="0" smtClean="0">
                <a:latin typeface="Times New Roman" pitchFamily="18" charset="0"/>
                <a:cs typeface="Times New Roman" pitchFamily="18" charset="0"/>
              </a:rPr>
              <a:t>According to this interpretation, choice of knowledge and the convenient procedures.</a:t>
            </a:r>
            <a:endParaRPr lang="fr-FR"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2757267" y="6356350"/>
            <a:ext cx="6704428" cy="365125"/>
          </a:xfrm>
        </p:spPr>
        <p:txBody>
          <a:bodyPr/>
          <a:lstStyle/>
          <a:p>
            <a:r>
              <a:rPr lang="fr-FR" dirty="0" smtClean="0"/>
              <a:t>TRADUCTION : KOURI BRAHIM  INSPECTEUR  DES SCIENCES PHYSIQUES </a:t>
            </a:r>
            <a:endParaRPr lang="fr-BE" dirty="0"/>
          </a:p>
          <a:p>
            <a:r>
              <a:rPr lang="fr-BE" dirty="0" smtClean="0"/>
              <a:t>MOSTAGANEM – ALGERIE </a:t>
            </a:r>
            <a:endParaRPr lang="fr-FR" dirty="0" smtClean="0"/>
          </a:p>
        </p:txBody>
      </p:sp>
      <p:sp>
        <p:nvSpPr>
          <p:cNvPr id="5" name="ZoneTexte 4"/>
          <p:cNvSpPr txBox="1"/>
          <p:nvPr/>
        </p:nvSpPr>
        <p:spPr>
          <a:xfrm>
            <a:off x="1460813" y="1257101"/>
            <a:ext cx="7995423" cy="707886"/>
          </a:xfrm>
          <a:prstGeom prst="rect">
            <a:avLst/>
          </a:prstGeom>
          <a:noFill/>
        </p:spPr>
        <p:txBody>
          <a:bodyPr wrap="square" rtlCol="0">
            <a:spAutoFit/>
          </a:bodyPr>
          <a:lstStyle/>
          <a:p>
            <a:pPr algn="r"/>
            <a:r>
              <a:rPr lang="ar-DZ" sz="4000" dirty="0" smtClean="0"/>
              <a:t>ترجمة الوضعية وفق</a:t>
            </a:r>
            <a:r>
              <a:rPr lang="ar-DZ" sz="4000" u="sng" dirty="0" smtClean="0"/>
              <a:t> المعارف المدرسية  </a:t>
            </a:r>
            <a:endParaRPr lang="ar-DZ" sz="4000" u="sng" dirty="0" smtClean="0">
              <a:solidFill>
                <a:srgbClr val="FF0000"/>
              </a:solidFill>
            </a:endParaRPr>
          </a:p>
        </p:txBody>
      </p:sp>
      <p:sp>
        <p:nvSpPr>
          <p:cNvPr id="12" name="ZoneTexte 11"/>
          <p:cNvSpPr txBox="1"/>
          <p:nvPr/>
        </p:nvSpPr>
        <p:spPr>
          <a:xfrm>
            <a:off x="2598237" y="272862"/>
            <a:ext cx="5977051" cy="707886"/>
          </a:xfrm>
          <a:prstGeom prst="rect">
            <a:avLst/>
          </a:prstGeom>
          <a:noFill/>
        </p:spPr>
        <p:txBody>
          <a:bodyPr wrap="square" rtlCol="0">
            <a:spAutoFit/>
          </a:bodyPr>
          <a:lstStyle/>
          <a:p>
            <a:pPr algn="r"/>
            <a:r>
              <a:rPr lang="ar-DZ" sz="4000" dirty="0" smtClean="0">
                <a:solidFill>
                  <a:srgbClr val="FF0000"/>
                </a:solidFill>
              </a:rPr>
              <a:t>مخطط حول كيفية عمل  كفاءة </a:t>
            </a:r>
          </a:p>
        </p:txBody>
      </p:sp>
      <p:sp>
        <p:nvSpPr>
          <p:cNvPr id="6" name="Flèche vers le bas 5"/>
          <p:cNvSpPr/>
          <p:nvPr/>
        </p:nvSpPr>
        <p:spPr>
          <a:xfrm>
            <a:off x="5802294" y="264845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7" name="ZoneTexte 6"/>
          <p:cNvSpPr txBox="1"/>
          <p:nvPr/>
        </p:nvSpPr>
        <p:spPr>
          <a:xfrm>
            <a:off x="0" y="4331118"/>
            <a:ext cx="12076771" cy="707886"/>
          </a:xfrm>
          <a:prstGeom prst="rect">
            <a:avLst/>
          </a:prstGeom>
          <a:noFill/>
        </p:spPr>
        <p:txBody>
          <a:bodyPr wrap="square" rtlCol="0">
            <a:spAutoFit/>
          </a:bodyPr>
          <a:lstStyle/>
          <a:p>
            <a:pPr algn="r"/>
            <a:r>
              <a:rPr lang="ar-DZ" sz="4000" dirty="0" err="1" smtClean="0"/>
              <a:t>بواسطت</a:t>
            </a:r>
            <a:r>
              <a:rPr lang="ar-DZ" sz="4000" dirty="0" smtClean="0"/>
              <a:t> هذه الترجمة ،</a:t>
            </a:r>
            <a:r>
              <a:rPr lang="ar-DZ" sz="4000" dirty="0" err="1" smtClean="0"/>
              <a:t>إختيار</a:t>
            </a:r>
            <a:r>
              <a:rPr lang="ar-DZ" sz="4000" dirty="0" smtClean="0"/>
              <a:t> المعارف والمعارف الإجرائية المناسبة    </a:t>
            </a:r>
            <a:endParaRPr lang="ar-DZ" sz="4000" u="sng" dirty="0" smtClean="0">
              <a:solidFill>
                <a:srgbClr val="FF0000"/>
              </a:solidFill>
            </a:endParaRPr>
          </a:p>
        </p:txBody>
      </p:sp>
    </p:spTree>
    <p:extLst>
      <p:ext uri="{BB962C8B-B14F-4D97-AF65-F5344CB8AC3E}">
        <p14:creationId xmlns:p14="http://schemas.microsoft.com/office/powerpoint/2010/main" xmlns="" val="289253623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576944"/>
            <a:ext cx="10515600" cy="4598534"/>
          </a:xfrm>
        </p:spPr>
        <p:txBody>
          <a:bodyPr/>
          <a:lstStyle/>
          <a:p>
            <a:pPr marL="0" indent="0" algn="ctr">
              <a:buNone/>
            </a:pPr>
            <a:endParaRPr lang="fr-BE" dirty="0" smtClean="0"/>
          </a:p>
          <a:p>
            <a:pPr marL="0" indent="0" algn="ctr">
              <a:buNone/>
            </a:pPr>
            <a:endParaRPr lang="fr-BE" dirty="0" smtClean="0"/>
          </a:p>
          <a:p>
            <a:pPr marL="0" indent="0" algn="ctr">
              <a:buNone/>
            </a:pPr>
            <a:r>
              <a:rPr lang="fr-BE" sz="3200" b="1" dirty="0" smtClean="0"/>
              <a:t>Que faire dans la classe pour faire acquérir des compétence</a:t>
            </a:r>
            <a:r>
              <a:rPr lang="fr-BE" b="1" dirty="0" smtClean="0"/>
              <a:t>,</a:t>
            </a:r>
          </a:p>
          <a:p>
            <a:pPr marL="0" indent="0" algn="ctr">
              <a:buNone/>
            </a:pPr>
            <a:r>
              <a:rPr lang="fr-BE" b="1" dirty="0" smtClean="0"/>
              <a:t>c’est-à-dire</a:t>
            </a:r>
          </a:p>
          <a:p>
            <a:pPr marL="0" indent="0" algn="ctr">
              <a:buNone/>
            </a:pPr>
            <a:r>
              <a:rPr lang="fr-BE" b="1" dirty="0" smtClean="0"/>
              <a:t>pour provoquer chez les élèves</a:t>
            </a:r>
          </a:p>
          <a:p>
            <a:pPr marL="0" indent="0" algn="ctr">
              <a:buNone/>
            </a:pPr>
            <a:r>
              <a:rPr lang="fr-BE" b="1" dirty="0" smtClean="0"/>
              <a:t>une interprétation des situations selon l’attitude scolairement attendue ?</a:t>
            </a:r>
            <a:endParaRPr lang="fr-BE" b="1" dirty="0"/>
          </a:p>
        </p:txBody>
      </p:sp>
      <p:sp>
        <p:nvSpPr>
          <p:cNvPr id="4" name="Espace réservé du pied de page 3"/>
          <p:cNvSpPr>
            <a:spLocks noGrp="1"/>
          </p:cNvSpPr>
          <p:nvPr>
            <p:ph type="ftr" sz="quarter" idx="11"/>
          </p:nvPr>
        </p:nvSpPr>
        <p:spPr/>
        <p:txBody>
          <a:bodyPr/>
          <a:lstStyle/>
          <a:p>
            <a:r>
              <a:rPr lang="fr-BE" smtClean="0"/>
              <a:t>Formation à l'apporche par les compétences. B. Rey, S. Kahn, S. Van Lint. ULB UNICEF</a:t>
            </a:r>
            <a:endParaRPr lang="fr-BE"/>
          </a:p>
        </p:txBody>
      </p:sp>
    </p:spTree>
    <p:extLst>
      <p:ext uri="{BB962C8B-B14F-4D97-AF65-F5344CB8AC3E}">
        <p14:creationId xmlns:p14="http://schemas.microsoft.com/office/powerpoint/2010/main" xmlns="" val="230364415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BE" smtClean="0"/>
              <a:t>Formation à l'apporche par les compétences. B. Rey, S. Kahn, S. Van Lint. ULB UNICEF</a:t>
            </a:r>
            <a:endParaRPr lang="fr-BE"/>
          </a:p>
        </p:txBody>
      </p:sp>
      <p:sp>
        <p:nvSpPr>
          <p:cNvPr id="3" name="ZoneTexte 2"/>
          <p:cNvSpPr txBox="1"/>
          <p:nvPr/>
        </p:nvSpPr>
        <p:spPr>
          <a:xfrm>
            <a:off x="1558344" y="1120462"/>
            <a:ext cx="9028090" cy="3539430"/>
          </a:xfrm>
          <a:prstGeom prst="rect">
            <a:avLst/>
          </a:prstGeom>
          <a:noFill/>
        </p:spPr>
        <p:txBody>
          <a:bodyPr wrap="square" rtlCol="0">
            <a:spAutoFit/>
          </a:bodyPr>
          <a:lstStyle/>
          <a:p>
            <a:pPr algn="ctr"/>
            <a:r>
              <a:rPr lang="fr-FR" sz="3200" dirty="0" smtClean="0">
                <a:latin typeface="Times New Roman" pitchFamily="18" charset="0"/>
                <a:cs typeface="Times New Roman" pitchFamily="18" charset="0"/>
              </a:rPr>
              <a:t>What to do in the classroom to acquire competences ,</a:t>
            </a:r>
          </a:p>
          <a:p>
            <a:pPr algn="ctr"/>
            <a:endParaRPr lang="fr-FR" sz="3200" dirty="0" smtClean="0">
              <a:latin typeface="Times New Roman" pitchFamily="18" charset="0"/>
              <a:cs typeface="Times New Roman" pitchFamily="18" charset="0"/>
            </a:endParaRPr>
          </a:p>
          <a:p>
            <a:pPr algn="ctr"/>
            <a:r>
              <a:rPr lang="fr-FR" sz="3200" dirty="0" smtClean="0">
                <a:latin typeface="Times New Roman" pitchFamily="18" charset="0"/>
                <a:cs typeface="Times New Roman" pitchFamily="18" charset="0"/>
              </a:rPr>
              <a:t>this means</a:t>
            </a:r>
          </a:p>
          <a:p>
            <a:pPr algn="ctr"/>
            <a:r>
              <a:rPr lang="fr-FR" sz="3200" dirty="0" smtClean="0">
                <a:latin typeface="Times New Roman" pitchFamily="18" charset="0"/>
                <a:cs typeface="Times New Roman" pitchFamily="18" charset="0"/>
              </a:rPr>
              <a:t>to cause the pupils to make</a:t>
            </a:r>
          </a:p>
          <a:p>
            <a:pPr algn="ctr"/>
            <a:r>
              <a:rPr lang="fr-FR" sz="3200" dirty="0" smtClean="0">
                <a:latin typeface="Times New Roman" pitchFamily="18" charset="0"/>
                <a:cs typeface="Times New Roman" pitchFamily="18" charset="0"/>
              </a:rPr>
              <a:t>an interpretation expected by the school? </a:t>
            </a:r>
          </a:p>
          <a:p>
            <a:pPr algn="ctr"/>
            <a:endParaRPr lang="fr-FR" sz="3200" dirty="0" smtClean="0">
              <a:latin typeface="Times New Roman" pitchFamily="18" charset="0"/>
              <a:cs typeface="Times New Roman" pitchFamily="18" charset="0"/>
            </a:endParaRPr>
          </a:p>
          <a:p>
            <a:pPr algn="ctr"/>
            <a:endParaRPr lang="fr-FR"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2757267" y="6356350"/>
            <a:ext cx="6704428" cy="365125"/>
          </a:xfrm>
        </p:spPr>
        <p:txBody>
          <a:bodyPr/>
          <a:lstStyle/>
          <a:p>
            <a:r>
              <a:rPr lang="fr-FR" dirty="0" smtClean="0"/>
              <a:t>TRADUCTION : KOURI BRAHIM  INSPECTEUR  DES SCIENCES PHYSIQUES </a:t>
            </a:r>
            <a:endParaRPr lang="fr-BE" dirty="0"/>
          </a:p>
          <a:p>
            <a:r>
              <a:rPr lang="fr-BE" dirty="0" smtClean="0"/>
              <a:t>MOSTAGANEM – ALGERIE </a:t>
            </a:r>
            <a:endParaRPr lang="fr-FR" dirty="0" smtClean="0"/>
          </a:p>
        </p:txBody>
      </p:sp>
      <p:sp>
        <p:nvSpPr>
          <p:cNvPr id="5" name="ZoneTexte 4"/>
          <p:cNvSpPr txBox="1"/>
          <p:nvPr/>
        </p:nvSpPr>
        <p:spPr>
          <a:xfrm>
            <a:off x="543697" y="1257101"/>
            <a:ext cx="10058400" cy="3170099"/>
          </a:xfrm>
          <a:prstGeom prst="rect">
            <a:avLst/>
          </a:prstGeom>
          <a:noFill/>
        </p:spPr>
        <p:txBody>
          <a:bodyPr wrap="square" rtlCol="0">
            <a:spAutoFit/>
          </a:bodyPr>
          <a:lstStyle/>
          <a:p>
            <a:pPr algn="r" rtl="1"/>
            <a:r>
              <a:rPr lang="ar-SA" sz="4000" dirty="0" smtClean="0"/>
              <a:t>ماذا</a:t>
            </a:r>
            <a:r>
              <a:rPr lang="ar-DZ" sz="4000" dirty="0" smtClean="0"/>
              <a:t> يفعل في القسم لإكساب كفاءات،</a:t>
            </a:r>
            <a:r>
              <a:rPr lang="ar-SA" sz="4000" dirty="0" smtClean="0"/>
              <a:t>  </a:t>
            </a:r>
            <a:r>
              <a:rPr lang="ar-DZ" sz="4000" dirty="0" smtClean="0"/>
              <a:t>أي</a:t>
            </a:r>
          </a:p>
          <a:p>
            <a:pPr algn="ctr"/>
            <a:r>
              <a:rPr lang="ar-DZ" sz="4000" dirty="0" smtClean="0"/>
              <a:t> </a:t>
            </a:r>
          </a:p>
          <a:p>
            <a:pPr algn="r" rtl="1"/>
            <a:r>
              <a:rPr lang="ar-DZ" sz="4000" dirty="0" smtClean="0"/>
              <a:t>لإثارة ترجمة</a:t>
            </a:r>
            <a:r>
              <a:rPr lang="ar-SA" sz="4000" dirty="0" smtClean="0"/>
              <a:t> (تفسير)</a:t>
            </a:r>
            <a:r>
              <a:rPr lang="ar-DZ" sz="4000" dirty="0" smtClean="0"/>
              <a:t> </a:t>
            </a:r>
            <a:r>
              <a:rPr lang="ar-DZ" sz="4000" dirty="0"/>
              <a:t>لدى </a:t>
            </a:r>
            <a:r>
              <a:rPr lang="ar-DZ" sz="4000" dirty="0" smtClean="0"/>
              <a:t>التلاميذ</a:t>
            </a:r>
          </a:p>
          <a:p>
            <a:pPr algn="ctr"/>
            <a:r>
              <a:rPr lang="ar-DZ" sz="4000" dirty="0" smtClean="0"/>
              <a:t> </a:t>
            </a:r>
            <a:endParaRPr lang="ar-DZ" sz="4000" dirty="0"/>
          </a:p>
          <a:p>
            <a:pPr algn="ctr"/>
            <a:r>
              <a:rPr lang="ar-DZ" sz="4000" dirty="0" smtClean="0"/>
              <a:t>للوضعيات حسب الموقف المدرسي المنتظر</a:t>
            </a:r>
            <a:endParaRPr lang="ar-DZ" sz="4000" u="sng" dirty="0" smtClean="0">
              <a:solidFill>
                <a:srgbClr val="FF0000"/>
              </a:solidFill>
            </a:endParaRPr>
          </a:p>
        </p:txBody>
      </p:sp>
    </p:spTree>
    <p:extLst>
      <p:ext uri="{BB962C8B-B14F-4D97-AF65-F5344CB8AC3E}">
        <p14:creationId xmlns:p14="http://schemas.microsoft.com/office/powerpoint/2010/main" xmlns="" val="310349051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121229"/>
            <a:ext cx="10515600" cy="5055734"/>
          </a:xfrm>
        </p:spPr>
        <p:txBody>
          <a:bodyPr>
            <a:normAutofit lnSpcReduction="10000"/>
          </a:bodyPr>
          <a:lstStyle/>
          <a:p>
            <a:r>
              <a:rPr lang="fr-BE" b="1" dirty="0"/>
              <a:t>Confronter les élèves à des tâches inédites et complexes (situations d’intégration)</a:t>
            </a:r>
          </a:p>
          <a:p>
            <a:pPr marL="0" indent="0">
              <a:buNone/>
            </a:pPr>
            <a:endParaRPr lang="fr-BE" b="1" dirty="0"/>
          </a:p>
          <a:p>
            <a:r>
              <a:rPr lang="fr-BE" b="1" dirty="0"/>
              <a:t> Leur préciser qu’il ne s’agit pas d’une évaluation.</a:t>
            </a:r>
          </a:p>
          <a:p>
            <a:pPr marL="0" indent="0">
              <a:buNone/>
            </a:pPr>
            <a:r>
              <a:rPr lang="fr-BE" b="1" dirty="0"/>
              <a:t> </a:t>
            </a:r>
          </a:p>
          <a:p>
            <a:r>
              <a:rPr lang="fr-BE" b="1" dirty="0"/>
              <a:t> Les faire travailler sur cette tâche individuellement ou en groupes.</a:t>
            </a:r>
          </a:p>
          <a:p>
            <a:pPr marL="0" indent="0">
              <a:buNone/>
            </a:pPr>
            <a:endParaRPr lang="fr-BE" b="1" dirty="0"/>
          </a:p>
          <a:p>
            <a:r>
              <a:rPr lang="fr-BE" b="1" dirty="0"/>
              <a:t>Au cours de la mise en commun, discuter avec les élèves des réponses apportées par </a:t>
            </a:r>
            <a:r>
              <a:rPr lang="fr-BE" b="1" dirty="0" smtClean="0"/>
              <a:t>chacun.</a:t>
            </a:r>
            <a:endParaRPr lang="fr-BE" b="1" dirty="0"/>
          </a:p>
          <a:p>
            <a:endParaRPr lang="fr-BE" dirty="0"/>
          </a:p>
        </p:txBody>
      </p:sp>
      <p:sp>
        <p:nvSpPr>
          <p:cNvPr id="4" name="Espace réservé du pied de page 3"/>
          <p:cNvSpPr>
            <a:spLocks noGrp="1"/>
          </p:cNvSpPr>
          <p:nvPr>
            <p:ph type="ftr" sz="quarter" idx="11"/>
          </p:nvPr>
        </p:nvSpPr>
        <p:spPr/>
        <p:txBody>
          <a:bodyPr/>
          <a:lstStyle/>
          <a:p>
            <a:r>
              <a:rPr lang="fr-BE" smtClean="0"/>
              <a:t>Formation à l'apporche par les compétences. B. Rey, S. Kahn, S. Van Lint. ULB UNICEF</a:t>
            </a:r>
            <a:endParaRPr lang="fr-BE"/>
          </a:p>
        </p:txBody>
      </p:sp>
    </p:spTree>
    <p:extLst>
      <p:ext uri="{BB962C8B-B14F-4D97-AF65-F5344CB8AC3E}">
        <p14:creationId xmlns:p14="http://schemas.microsoft.com/office/powerpoint/2010/main" xmlns="" val="254452205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BE" smtClean="0"/>
              <a:t>Formation à l'apporche par les compétences. B. Rey, S. Kahn, S. Van Lint. ULB UNICEF</a:t>
            </a:r>
            <a:endParaRPr lang="fr-BE"/>
          </a:p>
        </p:txBody>
      </p:sp>
      <p:sp>
        <p:nvSpPr>
          <p:cNvPr id="3" name="ZoneTexte 2"/>
          <p:cNvSpPr txBox="1"/>
          <p:nvPr/>
        </p:nvSpPr>
        <p:spPr>
          <a:xfrm>
            <a:off x="1596980" y="940158"/>
            <a:ext cx="8332631" cy="4524315"/>
          </a:xfrm>
          <a:prstGeom prst="rect">
            <a:avLst/>
          </a:prstGeom>
          <a:noFill/>
        </p:spPr>
        <p:txBody>
          <a:bodyPr wrap="square" rtlCol="0">
            <a:spAutoFit/>
          </a:bodyPr>
          <a:lstStyle/>
          <a:p>
            <a:pPr>
              <a:buFont typeface="Arial" charset="0"/>
              <a:buChar char="•"/>
            </a:pPr>
            <a:r>
              <a:rPr lang="fr-FR" sz="3200" dirty="0" smtClean="0">
                <a:latin typeface="Times New Roman" pitchFamily="18" charset="0"/>
                <a:cs typeface="Times New Roman" pitchFamily="18" charset="0"/>
              </a:rPr>
              <a:t>Confront/ face the pupils with unknown and complex tasks ( situations of integration).</a:t>
            </a:r>
          </a:p>
          <a:p>
            <a:pPr>
              <a:buFont typeface="Arial" charset="0"/>
              <a:buChar char="•"/>
            </a:pPr>
            <a:r>
              <a:rPr lang="fr-FR" sz="3200" dirty="0" smtClean="0">
                <a:latin typeface="Times New Roman" pitchFamily="18" charset="0"/>
                <a:cs typeface="Times New Roman" pitchFamily="18" charset="0"/>
              </a:rPr>
              <a:t> </a:t>
            </a:r>
            <a:r>
              <a:rPr lang="fr-FR" sz="3200" dirty="0" smtClean="0">
                <a:latin typeface="Times New Roman" pitchFamily="18" charset="0"/>
                <a:cs typeface="Times New Roman" pitchFamily="18" charset="0"/>
              </a:rPr>
              <a:t>Precise / Explain that it is not an evaluation.</a:t>
            </a:r>
            <a:endParaRPr lang="fr-FR" sz="3200" dirty="0" smtClean="0">
              <a:latin typeface="Times New Roman" pitchFamily="18" charset="0"/>
              <a:cs typeface="Times New Roman" pitchFamily="18" charset="0"/>
            </a:endParaRPr>
          </a:p>
          <a:p>
            <a:pPr>
              <a:buFont typeface="Arial" charset="0"/>
              <a:buChar char="•"/>
            </a:pPr>
            <a:r>
              <a:rPr lang="fr-FR" sz="3200" dirty="0" smtClean="0">
                <a:latin typeface="Times New Roman" pitchFamily="18" charset="0"/>
                <a:cs typeface="Times New Roman" pitchFamily="18" charset="0"/>
              </a:rPr>
              <a:t> Make them work on this task individually or in groups.</a:t>
            </a:r>
          </a:p>
          <a:p>
            <a:pPr>
              <a:buFont typeface="Arial" charset="0"/>
              <a:buChar char="•"/>
            </a:pPr>
            <a:r>
              <a:rPr lang="fr-FR" sz="3200" dirty="0" smtClean="0">
                <a:latin typeface="Times New Roman" pitchFamily="18" charset="0"/>
                <a:cs typeface="Times New Roman" pitchFamily="18" charset="0"/>
              </a:rPr>
              <a:t> </a:t>
            </a:r>
            <a:r>
              <a:rPr lang="fr-FR" sz="3200" dirty="0" smtClean="0">
                <a:latin typeface="Times New Roman" pitchFamily="18" charset="0"/>
                <a:cs typeface="Times New Roman" pitchFamily="18" charset="0"/>
              </a:rPr>
              <a:t>During the sharing ( the plenary),discuss with the pupils the answers given / brought by each one.</a:t>
            </a:r>
          </a:p>
          <a:p>
            <a:pPr>
              <a:buFont typeface="Arial" charset="0"/>
              <a:buChar char="•"/>
            </a:pPr>
            <a:endParaRPr lang="fr-FR"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2757267" y="6356350"/>
            <a:ext cx="6704428" cy="365125"/>
          </a:xfrm>
        </p:spPr>
        <p:txBody>
          <a:bodyPr/>
          <a:lstStyle/>
          <a:p>
            <a:r>
              <a:rPr lang="fr-FR" dirty="0" smtClean="0"/>
              <a:t>TRADUCTION : KOURI BRAHIM  INSPECTEUR  DES SCIENCES PHYSIQUES </a:t>
            </a:r>
            <a:endParaRPr lang="fr-BE" dirty="0"/>
          </a:p>
          <a:p>
            <a:r>
              <a:rPr lang="fr-BE" dirty="0" smtClean="0"/>
              <a:t>MOSTAGANEM – ALGERIE </a:t>
            </a:r>
            <a:endParaRPr lang="fr-FR" dirty="0" smtClean="0"/>
          </a:p>
        </p:txBody>
      </p:sp>
      <p:sp>
        <p:nvSpPr>
          <p:cNvPr id="5" name="ZoneTexte 4"/>
          <p:cNvSpPr txBox="1"/>
          <p:nvPr/>
        </p:nvSpPr>
        <p:spPr>
          <a:xfrm>
            <a:off x="125663" y="554576"/>
            <a:ext cx="11627721" cy="707886"/>
          </a:xfrm>
          <a:prstGeom prst="rect">
            <a:avLst/>
          </a:prstGeom>
          <a:noFill/>
        </p:spPr>
        <p:txBody>
          <a:bodyPr wrap="square" rtlCol="0">
            <a:spAutoFit/>
          </a:bodyPr>
          <a:lstStyle/>
          <a:p>
            <a:pPr marL="571500" indent="-571500" algn="ctr" rtl="1">
              <a:buFont typeface="Arial" panose="020B0604020202020204" pitchFamily="34" charset="0"/>
              <a:buChar char="•"/>
            </a:pPr>
            <a:r>
              <a:rPr lang="ar-DZ" sz="4000" dirty="0" smtClean="0"/>
              <a:t>مواجهة التلاميذ لمهمات</a:t>
            </a:r>
            <a:r>
              <a:rPr lang="ar-SA" sz="4000" dirty="0" smtClean="0"/>
              <a:t> </a:t>
            </a:r>
            <a:r>
              <a:rPr lang="ar-DZ" sz="4000" dirty="0" smtClean="0"/>
              <a:t>مركبة غير </a:t>
            </a:r>
            <a:r>
              <a:rPr lang="ar-SA" sz="4000" dirty="0" smtClean="0"/>
              <a:t>مسبوقة</a:t>
            </a:r>
            <a:r>
              <a:rPr lang="ar-DZ" sz="4000" dirty="0" smtClean="0"/>
              <a:t> (وضعية إدماجية ) </a:t>
            </a:r>
          </a:p>
        </p:txBody>
      </p:sp>
      <p:sp>
        <p:nvSpPr>
          <p:cNvPr id="4" name="ZoneTexte 3"/>
          <p:cNvSpPr txBox="1"/>
          <p:nvPr/>
        </p:nvSpPr>
        <p:spPr>
          <a:xfrm>
            <a:off x="4872598" y="1714301"/>
            <a:ext cx="6763573" cy="707886"/>
          </a:xfrm>
          <a:prstGeom prst="rect">
            <a:avLst/>
          </a:prstGeom>
          <a:noFill/>
        </p:spPr>
        <p:txBody>
          <a:bodyPr wrap="square" rtlCol="0">
            <a:spAutoFit/>
          </a:bodyPr>
          <a:lstStyle/>
          <a:p>
            <a:pPr marL="571500" indent="-571500" algn="r" rtl="1">
              <a:buFont typeface="Arial" panose="020B0604020202020204" pitchFamily="34" charset="0"/>
              <a:buChar char="•"/>
            </a:pPr>
            <a:r>
              <a:rPr lang="ar-DZ" sz="4000" dirty="0" smtClean="0"/>
              <a:t>التأكيد لهم ان الأمر لا يتعلق بالتقويم   </a:t>
            </a:r>
          </a:p>
        </p:txBody>
      </p:sp>
      <p:sp>
        <p:nvSpPr>
          <p:cNvPr id="6" name="ZoneTexte 5"/>
          <p:cNvSpPr txBox="1"/>
          <p:nvPr/>
        </p:nvSpPr>
        <p:spPr>
          <a:xfrm>
            <a:off x="1263084" y="2781100"/>
            <a:ext cx="10369374" cy="707886"/>
          </a:xfrm>
          <a:prstGeom prst="rect">
            <a:avLst/>
          </a:prstGeom>
          <a:noFill/>
        </p:spPr>
        <p:txBody>
          <a:bodyPr wrap="square" rtlCol="0">
            <a:spAutoFit/>
          </a:bodyPr>
          <a:lstStyle/>
          <a:p>
            <a:pPr marL="571500" indent="-571500" algn="r" rtl="1">
              <a:buFont typeface="Arial" panose="020B0604020202020204" pitchFamily="34" charset="0"/>
              <a:buChar char="•"/>
            </a:pPr>
            <a:r>
              <a:rPr lang="ar-DZ" sz="4000" dirty="0" smtClean="0"/>
              <a:t>جعل التلاميذ </a:t>
            </a:r>
            <a:r>
              <a:rPr lang="ar-SA" sz="4000" dirty="0" smtClean="0"/>
              <a:t>يؤدون</a:t>
            </a:r>
            <a:r>
              <a:rPr lang="ar-DZ" sz="4000" dirty="0" smtClean="0"/>
              <a:t> هذه المهم</a:t>
            </a:r>
            <a:r>
              <a:rPr lang="ar-SA" sz="4000" dirty="0" smtClean="0"/>
              <a:t>ة</a:t>
            </a:r>
            <a:r>
              <a:rPr lang="ar-DZ" sz="4000" dirty="0" smtClean="0"/>
              <a:t> فرديا </a:t>
            </a:r>
            <a:r>
              <a:rPr lang="ar-SA" sz="4000" dirty="0" smtClean="0"/>
              <a:t>أ</a:t>
            </a:r>
            <a:r>
              <a:rPr lang="ar-DZ" sz="4000" dirty="0" smtClean="0"/>
              <a:t>و</a:t>
            </a:r>
            <a:r>
              <a:rPr lang="ar-SA" sz="4000" dirty="0" smtClean="0"/>
              <a:t>ضمن</a:t>
            </a:r>
            <a:r>
              <a:rPr lang="ar-DZ" sz="4000" dirty="0" smtClean="0"/>
              <a:t> </a:t>
            </a:r>
            <a:r>
              <a:rPr lang="ar-SA" sz="4000" dirty="0" smtClean="0"/>
              <a:t>أ</a:t>
            </a:r>
            <a:r>
              <a:rPr lang="ar-DZ" sz="4000" dirty="0" err="1" smtClean="0"/>
              <a:t>فواج</a:t>
            </a:r>
            <a:endParaRPr lang="ar-DZ" sz="4000" dirty="0" smtClean="0"/>
          </a:p>
        </p:txBody>
      </p:sp>
      <p:sp>
        <p:nvSpPr>
          <p:cNvPr id="7" name="ZoneTexte 6"/>
          <p:cNvSpPr txBox="1"/>
          <p:nvPr/>
        </p:nvSpPr>
        <p:spPr>
          <a:xfrm>
            <a:off x="1266797" y="4297666"/>
            <a:ext cx="10369374" cy="1323439"/>
          </a:xfrm>
          <a:prstGeom prst="rect">
            <a:avLst/>
          </a:prstGeom>
          <a:noFill/>
        </p:spPr>
        <p:txBody>
          <a:bodyPr wrap="square" rtlCol="0">
            <a:spAutoFit/>
          </a:bodyPr>
          <a:lstStyle/>
          <a:p>
            <a:pPr marL="571500" indent="-571500" algn="r" rtl="1">
              <a:buFont typeface="Arial" panose="020B0604020202020204" pitchFamily="34" charset="0"/>
              <a:buChar char="•"/>
            </a:pPr>
            <a:r>
              <a:rPr lang="ar-DZ" sz="4000" dirty="0" smtClean="0"/>
              <a:t>خلال الجلسة العامة </a:t>
            </a:r>
            <a:r>
              <a:rPr lang="ar-SA" sz="4000" dirty="0" smtClean="0"/>
              <a:t>ن</a:t>
            </a:r>
            <a:r>
              <a:rPr lang="ar-DZ" sz="4000" dirty="0" smtClean="0"/>
              <a:t>ناقش مع التلاميذ الإجابات المقدمة من طرف كل واحد</a:t>
            </a:r>
          </a:p>
        </p:txBody>
      </p:sp>
    </p:spTree>
    <p:extLst>
      <p:ext uri="{BB962C8B-B14F-4D97-AF65-F5344CB8AC3E}">
        <p14:creationId xmlns:p14="http://schemas.microsoft.com/office/powerpoint/2010/main" xmlns="" val="373742967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805543"/>
            <a:ext cx="10515600" cy="5371420"/>
          </a:xfrm>
        </p:spPr>
        <p:txBody>
          <a:bodyPr>
            <a:normAutofit fontScale="92500" lnSpcReduction="20000"/>
          </a:bodyPr>
          <a:lstStyle/>
          <a:p>
            <a:pPr marL="0" indent="0">
              <a:buNone/>
            </a:pPr>
            <a:r>
              <a:rPr lang="fr-BE" dirty="0"/>
              <a:t>La discussion doit </a:t>
            </a:r>
            <a:r>
              <a:rPr lang="fr-BE" dirty="0" smtClean="0"/>
              <a:t>porter sur trois points</a:t>
            </a:r>
            <a:r>
              <a:rPr lang="fr-BE" dirty="0"/>
              <a:t> :</a:t>
            </a:r>
          </a:p>
          <a:p>
            <a:pPr marL="0" indent="0">
              <a:buNone/>
            </a:pPr>
            <a:r>
              <a:rPr lang="fr-BE" dirty="0"/>
              <a:t> </a:t>
            </a:r>
          </a:p>
          <a:p>
            <a:pPr marL="514350" indent="-514350">
              <a:buAutoNum type="arabicParenR"/>
            </a:pPr>
            <a:r>
              <a:rPr lang="fr-BE" dirty="0" smtClean="0"/>
              <a:t>sur </a:t>
            </a:r>
            <a:r>
              <a:rPr lang="fr-BE" dirty="0"/>
              <a:t>les éléments de la situation qu’il faut prendre en compte et les éléments qu’il faut au contraire négliger ; les éléments qu’il faut prendre en compte sont ceux qui renvoient à </a:t>
            </a:r>
            <a:r>
              <a:rPr lang="fr-BE" b="1" u="sng" dirty="0"/>
              <a:t>des savoirs </a:t>
            </a:r>
            <a:r>
              <a:rPr lang="fr-BE" b="1" u="sng" dirty="0" smtClean="0"/>
              <a:t>scolaires</a:t>
            </a:r>
            <a:r>
              <a:rPr lang="fr-BE" dirty="0" smtClean="0"/>
              <a:t>,</a:t>
            </a:r>
          </a:p>
          <a:p>
            <a:pPr marL="0" indent="0">
              <a:buNone/>
            </a:pPr>
            <a:endParaRPr lang="fr-BE" dirty="0" smtClean="0"/>
          </a:p>
          <a:p>
            <a:pPr marL="0" indent="0">
              <a:buNone/>
            </a:pPr>
            <a:r>
              <a:rPr lang="fr-BE" dirty="0"/>
              <a:t>a</a:t>
            </a:r>
            <a:r>
              <a:rPr lang="fr-BE" dirty="0" smtClean="0"/>
              <a:t>vec des questions telles que : </a:t>
            </a:r>
          </a:p>
          <a:p>
            <a:pPr marL="0" indent="0">
              <a:buNone/>
            </a:pPr>
            <a:r>
              <a:rPr lang="fr-BE" dirty="0" smtClean="0"/>
              <a:t>«</a:t>
            </a:r>
            <a:r>
              <a:rPr lang="fr-BE" dirty="0"/>
              <a:t> A quoi la tâche présente vous fait-elle penser ? », « Qu’est-ce qu’on a vu en classe et qui pourrait nous aider ici ? </a:t>
            </a:r>
            <a:r>
              <a:rPr lang="fr-BE" dirty="0" smtClean="0"/>
              <a:t>»</a:t>
            </a:r>
          </a:p>
          <a:p>
            <a:endParaRPr lang="fr-BE" dirty="0"/>
          </a:p>
          <a:p>
            <a:pPr marL="0" indent="0">
              <a:buNone/>
            </a:pPr>
            <a:r>
              <a:rPr lang="fr-BE" dirty="0"/>
              <a:t> </a:t>
            </a:r>
          </a:p>
          <a:p>
            <a:pPr marL="0" indent="0">
              <a:buNone/>
            </a:pPr>
            <a:r>
              <a:rPr lang="fr-BE" dirty="0"/>
              <a:t> </a:t>
            </a:r>
          </a:p>
          <a:p>
            <a:pPr marL="0" indent="0">
              <a:buNone/>
            </a:pPr>
            <a:endParaRPr lang="fr-BE" dirty="0"/>
          </a:p>
        </p:txBody>
      </p:sp>
      <p:sp>
        <p:nvSpPr>
          <p:cNvPr id="4" name="Espace réservé du pied de page 3"/>
          <p:cNvSpPr>
            <a:spLocks noGrp="1"/>
          </p:cNvSpPr>
          <p:nvPr>
            <p:ph type="ftr" sz="quarter" idx="11"/>
          </p:nvPr>
        </p:nvSpPr>
        <p:spPr/>
        <p:txBody>
          <a:bodyPr/>
          <a:lstStyle/>
          <a:p>
            <a:r>
              <a:rPr lang="fr-BE" smtClean="0"/>
              <a:t>Formation à l'apporche par les compétences. B. Rey, S. Kahn, S. Van Lint. ULB UNICEF</a:t>
            </a:r>
            <a:endParaRPr lang="fr-BE"/>
          </a:p>
        </p:txBody>
      </p:sp>
    </p:spTree>
    <p:extLst>
      <p:ext uri="{BB962C8B-B14F-4D97-AF65-F5344CB8AC3E}">
        <p14:creationId xmlns:p14="http://schemas.microsoft.com/office/powerpoint/2010/main" xmlns="" val="2234546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9256"/>
          </a:xfrm>
        </p:spPr>
        <p:txBody>
          <a:bodyPr>
            <a:normAutofit fontScale="90000"/>
          </a:bodyPr>
          <a:lstStyle/>
          <a:p>
            <a:endParaRPr lang="fr-BE" dirty="0"/>
          </a:p>
        </p:txBody>
      </p:sp>
      <p:sp>
        <p:nvSpPr>
          <p:cNvPr id="3" name="Espace réservé du contenu 2"/>
          <p:cNvSpPr>
            <a:spLocks noGrp="1"/>
          </p:cNvSpPr>
          <p:nvPr>
            <p:ph idx="1"/>
          </p:nvPr>
        </p:nvSpPr>
        <p:spPr>
          <a:xfrm>
            <a:off x="838200" y="786213"/>
            <a:ext cx="10515600" cy="5390750"/>
          </a:xfrm>
        </p:spPr>
        <p:txBody>
          <a:bodyPr/>
          <a:lstStyle/>
          <a:p>
            <a:pPr marL="0" indent="0">
              <a:buNone/>
            </a:pPr>
            <a:endParaRPr lang="fr-BE" dirty="0" smtClean="0"/>
          </a:p>
          <a:p>
            <a:pPr marL="0" indent="0">
              <a:buNone/>
            </a:pPr>
            <a:endParaRPr lang="fr-BE" dirty="0"/>
          </a:p>
          <a:p>
            <a:pPr marL="0" indent="0">
              <a:buNone/>
            </a:pPr>
            <a:endParaRPr lang="fr-BE" dirty="0" smtClean="0"/>
          </a:p>
          <a:p>
            <a:pPr marL="857250" indent="-857250" algn="ctr">
              <a:buAutoNum type="romanUcParenR"/>
            </a:pPr>
            <a:r>
              <a:rPr lang="fr-BE" sz="4000" b="1" dirty="0" smtClean="0"/>
              <a:t>Faire acquérir des </a:t>
            </a:r>
            <a:r>
              <a:rPr lang="fr-BE" sz="4000" b="1" dirty="0" smtClean="0">
                <a:solidFill>
                  <a:srgbClr val="0070C0"/>
                </a:solidFill>
              </a:rPr>
              <a:t>connaissances</a:t>
            </a:r>
            <a:r>
              <a:rPr lang="fr-BE" sz="4000" b="1" dirty="0" smtClean="0"/>
              <a:t> </a:t>
            </a:r>
          </a:p>
          <a:p>
            <a:pPr marL="0" indent="0" algn="ctr">
              <a:buNone/>
            </a:pPr>
            <a:r>
              <a:rPr lang="fr-BE" sz="4000" b="1" dirty="0" smtClean="0"/>
              <a:t>et des </a:t>
            </a:r>
            <a:r>
              <a:rPr lang="fr-BE" sz="4000" b="1" dirty="0" smtClean="0">
                <a:solidFill>
                  <a:srgbClr val="00B050"/>
                </a:solidFill>
              </a:rPr>
              <a:t>procédures</a:t>
            </a:r>
            <a:r>
              <a:rPr lang="fr-BE" sz="4000" b="1" dirty="0" smtClean="0"/>
              <a:t> dans le cadre </a:t>
            </a:r>
          </a:p>
          <a:p>
            <a:pPr marL="0" indent="0" algn="ctr">
              <a:buNone/>
            </a:pPr>
            <a:r>
              <a:rPr lang="fr-BE" sz="4000" b="1" dirty="0" smtClean="0"/>
              <a:t>de l’approche par les compétences</a:t>
            </a:r>
            <a:endParaRPr lang="fr-BE" sz="4000" b="1" dirty="0"/>
          </a:p>
        </p:txBody>
      </p:sp>
      <p:sp>
        <p:nvSpPr>
          <p:cNvPr id="4" name="Espace réservé du pied de page 3"/>
          <p:cNvSpPr>
            <a:spLocks noGrp="1"/>
          </p:cNvSpPr>
          <p:nvPr>
            <p:ph type="ftr" sz="quarter" idx="11"/>
          </p:nvPr>
        </p:nvSpPr>
        <p:spPr/>
        <p:txBody>
          <a:bodyPr/>
          <a:lstStyle/>
          <a:p>
            <a:r>
              <a:rPr lang="fr-BE" dirty="0" smtClean="0"/>
              <a:t>Formation à l'</a:t>
            </a:r>
            <a:r>
              <a:rPr lang="fr-BE" dirty="0" err="1" smtClean="0"/>
              <a:t>apporche</a:t>
            </a:r>
            <a:r>
              <a:rPr lang="fr-BE" dirty="0" smtClean="0"/>
              <a:t> par les compétences. B. Rey, S. Kahn, S. Van Lint. ULB UNICEF</a:t>
            </a:r>
            <a:endParaRPr lang="fr-BE" dirty="0"/>
          </a:p>
        </p:txBody>
      </p:sp>
    </p:spTree>
    <p:extLst>
      <p:ext uri="{BB962C8B-B14F-4D97-AF65-F5344CB8AC3E}">
        <p14:creationId xmlns:p14="http://schemas.microsoft.com/office/powerpoint/2010/main" xmlns="" val="399656153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BE" smtClean="0"/>
              <a:t>Formation à l'apporche par les compétences. B. Rey, S. Kahn, S. Van Lint. ULB UNICEF</a:t>
            </a:r>
            <a:endParaRPr lang="fr-BE"/>
          </a:p>
        </p:txBody>
      </p:sp>
      <p:sp>
        <p:nvSpPr>
          <p:cNvPr id="3" name="ZoneTexte 2"/>
          <p:cNvSpPr txBox="1"/>
          <p:nvPr/>
        </p:nvSpPr>
        <p:spPr>
          <a:xfrm>
            <a:off x="1262130" y="785611"/>
            <a:ext cx="9414456" cy="8402300"/>
          </a:xfrm>
          <a:prstGeom prst="rect">
            <a:avLst/>
          </a:prstGeom>
          <a:noFill/>
        </p:spPr>
        <p:txBody>
          <a:bodyPr wrap="square" rtlCol="0">
            <a:spAutoFit/>
          </a:bodyPr>
          <a:lstStyle/>
          <a:p>
            <a:r>
              <a:rPr lang="fr-FR" sz="3200" dirty="0" smtClean="0">
                <a:latin typeface="Times New Roman" pitchFamily="18" charset="0"/>
                <a:cs typeface="Times New Roman" pitchFamily="18" charset="0"/>
              </a:rPr>
              <a:t>The discussion must focus on three points ( issues) :</a:t>
            </a:r>
          </a:p>
          <a:p>
            <a:endParaRPr lang="fr-FR" sz="3200" dirty="0" smtClean="0">
              <a:latin typeface="Times New Roman" pitchFamily="18" charset="0"/>
              <a:cs typeface="Times New Roman" pitchFamily="18" charset="0"/>
            </a:endParaRPr>
          </a:p>
          <a:p>
            <a:r>
              <a:rPr lang="fr-FR" sz="2800" dirty="0" smtClean="0">
                <a:latin typeface="Times New Roman" pitchFamily="18" charset="0"/>
                <a:cs typeface="Times New Roman" pitchFamily="18" charset="0"/>
              </a:rPr>
              <a:t>1/ on the elements of the situation that should be taken into account in opposite to the elements to neglect on the other hand; the elements to take into account are those  which refer to </a:t>
            </a:r>
            <a:r>
              <a:rPr lang="fr-FR" sz="2800" b="1" u="sng" dirty="0" smtClean="0">
                <a:latin typeface="Times New Roman" pitchFamily="18" charset="0"/>
                <a:cs typeface="Times New Roman" pitchFamily="18" charset="0"/>
              </a:rPr>
              <a:t>school knowledge.</a:t>
            </a:r>
          </a:p>
          <a:p>
            <a:endParaRPr lang="fr-FR" sz="2800" b="1" u="sng" dirty="0" smtClean="0">
              <a:latin typeface="Times New Roman" pitchFamily="18" charset="0"/>
              <a:cs typeface="Times New Roman" pitchFamily="18" charset="0"/>
            </a:endParaRPr>
          </a:p>
          <a:p>
            <a:r>
              <a:rPr lang="fr-FR" sz="2800" dirty="0" smtClean="0">
                <a:latin typeface="Times New Roman" pitchFamily="18" charset="0"/>
                <a:cs typeface="Times New Roman" pitchFamily="18" charset="0"/>
              </a:rPr>
              <a:t>With such questions:</a:t>
            </a:r>
          </a:p>
          <a:p>
            <a:r>
              <a:rPr lang="fr-FR" sz="2800" dirty="0" smtClean="0">
                <a:latin typeface="Times New Roman" pitchFamily="18" charset="0"/>
                <a:cs typeface="Times New Roman" pitchFamily="18" charset="0"/>
              </a:rPr>
              <a:t>«  what does this task remind you of? » ; «  what did we see in the classroom that could help us here? »</a:t>
            </a:r>
          </a:p>
          <a:p>
            <a:endParaRPr lang="fr-FR" sz="2800" dirty="0" smtClean="0">
              <a:latin typeface="Times New Roman" pitchFamily="18" charset="0"/>
              <a:cs typeface="Times New Roman" pitchFamily="18" charset="0"/>
            </a:endParaRPr>
          </a:p>
          <a:p>
            <a:endParaRPr lang="fr-FR" sz="2800" dirty="0" smtClean="0">
              <a:latin typeface="Times New Roman" pitchFamily="18" charset="0"/>
              <a:cs typeface="Times New Roman" pitchFamily="18" charset="0"/>
            </a:endParaRPr>
          </a:p>
          <a:p>
            <a:endParaRPr lang="fr-FR" sz="2800" dirty="0" smtClean="0">
              <a:latin typeface="Times New Roman" pitchFamily="18" charset="0"/>
              <a:cs typeface="Times New Roman" pitchFamily="18" charset="0"/>
            </a:endParaRPr>
          </a:p>
          <a:p>
            <a:endParaRPr lang="fr-FR" sz="2800" dirty="0" smtClean="0">
              <a:latin typeface="Times New Roman" pitchFamily="18" charset="0"/>
              <a:cs typeface="Times New Roman" pitchFamily="18" charset="0"/>
            </a:endParaRPr>
          </a:p>
          <a:p>
            <a:endParaRPr lang="fr-FR" sz="2800" dirty="0" smtClean="0">
              <a:latin typeface="Times New Roman" pitchFamily="18" charset="0"/>
              <a:cs typeface="Times New Roman" pitchFamily="18" charset="0"/>
            </a:endParaRPr>
          </a:p>
          <a:p>
            <a:endParaRPr lang="fr-FR" sz="2800" dirty="0" smtClean="0">
              <a:latin typeface="Times New Roman" pitchFamily="18" charset="0"/>
              <a:cs typeface="Times New Roman" pitchFamily="18" charset="0"/>
            </a:endParaRPr>
          </a:p>
          <a:p>
            <a:endParaRPr lang="fr-FR" sz="2800" dirty="0" smtClean="0">
              <a:latin typeface="Times New Roman" pitchFamily="18" charset="0"/>
              <a:cs typeface="Times New Roman" pitchFamily="18" charset="0"/>
            </a:endParaRPr>
          </a:p>
          <a:p>
            <a:endParaRPr lang="fr-FR" sz="2800" dirty="0" smtClean="0">
              <a:latin typeface="Times New Roman" pitchFamily="18" charset="0"/>
              <a:cs typeface="Times New Roman" pitchFamily="18" charset="0"/>
            </a:endParaRPr>
          </a:p>
          <a:p>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2757267" y="6356350"/>
            <a:ext cx="6704428" cy="365125"/>
          </a:xfrm>
        </p:spPr>
        <p:txBody>
          <a:bodyPr/>
          <a:lstStyle/>
          <a:p>
            <a:r>
              <a:rPr lang="fr-FR" dirty="0" smtClean="0"/>
              <a:t>TRADUCTION : KOURI BRAHIM  INSPECTEUR  DES SCIENCES PHYSIQUES </a:t>
            </a:r>
            <a:endParaRPr lang="fr-BE" dirty="0"/>
          </a:p>
          <a:p>
            <a:r>
              <a:rPr lang="fr-BE" dirty="0" smtClean="0"/>
              <a:t>MOSTAGANEM – ALGERIE </a:t>
            </a:r>
            <a:endParaRPr lang="fr-FR" dirty="0" smtClean="0"/>
          </a:p>
        </p:txBody>
      </p:sp>
      <p:sp>
        <p:nvSpPr>
          <p:cNvPr id="5" name="ZoneTexte 4"/>
          <p:cNvSpPr txBox="1"/>
          <p:nvPr/>
        </p:nvSpPr>
        <p:spPr>
          <a:xfrm>
            <a:off x="125663" y="554577"/>
            <a:ext cx="11627721" cy="4401205"/>
          </a:xfrm>
          <a:prstGeom prst="rect">
            <a:avLst/>
          </a:prstGeom>
          <a:noFill/>
        </p:spPr>
        <p:txBody>
          <a:bodyPr wrap="square" rtlCol="0">
            <a:spAutoFit/>
          </a:bodyPr>
          <a:lstStyle/>
          <a:p>
            <a:pPr algn="ctr" rtl="1"/>
            <a:r>
              <a:rPr lang="ar-DZ" sz="4000" dirty="0" smtClean="0"/>
              <a:t>المناقشة يجب ان تتطرق لثلاث نقاط:</a:t>
            </a:r>
          </a:p>
          <a:p>
            <a:pPr algn="ctr" rtl="1"/>
            <a:r>
              <a:rPr lang="ar-DZ" sz="4000" dirty="0" smtClean="0"/>
              <a:t>1)</a:t>
            </a:r>
            <a:r>
              <a:rPr lang="ar-SA" sz="4000" dirty="0" smtClean="0"/>
              <a:t> </a:t>
            </a:r>
            <a:r>
              <a:rPr lang="ar-DZ" sz="4000" dirty="0" smtClean="0"/>
              <a:t>حول </a:t>
            </a:r>
            <a:r>
              <a:rPr lang="ar-DZ" sz="4000" dirty="0" err="1" smtClean="0"/>
              <a:t>عناصرالوضعية</a:t>
            </a:r>
            <a:r>
              <a:rPr lang="ar-DZ" sz="4000" dirty="0" smtClean="0"/>
              <a:t> التي يجب اخذها بعين </a:t>
            </a:r>
            <a:r>
              <a:rPr lang="ar-DZ" sz="4000" dirty="0" err="1" smtClean="0"/>
              <a:t>الإعتباروالعناصر</a:t>
            </a:r>
            <a:endParaRPr lang="ar-DZ" sz="4000" dirty="0" smtClean="0"/>
          </a:p>
          <a:p>
            <a:pPr algn="ctr" rtl="1"/>
            <a:r>
              <a:rPr lang="ar-DZ" sz="4000" dirty="0" smtClean="0"/>
              <a:t>التي على العكس يجب تجاهلها . العناصر التي يجب </a:t>
            </a:r>
            <a:r>
              <a:rPr lang="ar-DZ" sz="4000" dirty="0" err="1" smtClean="0"/>
              <a:t>اخذها</a:t>
            </a:r>
            <a:r>
              <a:rPr lang="ar-DZ" sz="4000" dirty="0" smtClean="0"/>
              <a:t> </a:t>
            </a:r>
            <a:r>
              <a:rPr lang="ar-SA" sz="4000" dirty="0" smtClean="0"/>
              <a:t>ب</a:t>
            </a:r>
            <a:r>
              <a:rPr lang="ar-DZ" sz="4000" dirty="0" smtClean="0"/>
              <a:t>عين الاعتبار هي التي تؤدي الى </a:t>
            </a:r>
            <a:r>
              <a:rPr lang="ar-DZ" sz="4000" b="1" u="sng" dirty="0" smtClean="0"/>
              <a:t>المعارف المدرسية  </a:t>
            </a:r>
            <a:endParaRPr lang="ar-DZ" sz="4000" b="1" u="sng" dirty="0"/>
          </a:p>
          <a:p>
            <a:pPr algn="ctr" rtl="1"/>
            <a:r>
              <a:rPr lang="ar-DZ" sz="4000" dirty="0" smtClean="0"/>
              <a:t>بأسئلة مثل:</a:t>
            </a:r>
          </a:p>
          <a:p>
            <a:pPr algn="ctr" rtl="1"/>
            <a:r>
              <a:rPr lang="fr-BE" sz="4000" dirty="0"/>
              <a:t> </a:t>
            </a:r>
            <a:r>
              <a:rPr lang="fr-BE" sz="4000" dirty="0" smtClean="0"/>
              <a:t>»</a:t>
            </a:r>
            <a:r>
              <a:rPr lang="ar-DZ" sz="4000" dirty="0" smtClean="0"/>
              <a:t>فيما تجعلك هذه المهمة  تفكر؟</a:t>
            </a:r>
            <a:r>
              <a:rPr lang="fr-BE" sz="4000" dirty="0" smtClean="0"/>
              <a:t> «</a:t>
            </a:r>
            <a:r>
              <a:rPr lang="ar-DZ" sz="4000" dirty="0"/>
              <a:t> </a:t>
            </a:r>
            <a:r>
              <a:rPr lang="ar-DZ" sz="4000" dirty="0" smtClean="0"/>
              <a:t>، </a:t>
            </a:r>
            <a:r>
              <a:rPr lang="fr-BE" sz="4000" dirty="0"/>
              <a:t>» </a:t>
            </a:r>
            <a:r>
              <a:rPr lang="ar-DZ" sz="4000" dirty="0" smtClean="0"/>
              <a:t>ماذا رأينا في القسم ، والذي </a:t>
            </a:r>
          </a:p>
          <a:p>
            <a:pPr algn="ctr" rtl="1"/>
            <a:r>
              <a:rPr lang="ar-DZ" sz="4000" dirty="0" smtClean="0"/>
              <a:t>يمكن ان يساعدنا هنا؟ </a:t>
            </a:r>
            <a:r>
              <a:rPr lang="fr-BE" sz="4000" dirty="0"/>
              <a:t>«</a:t>
            </a:r>
            <a:endParaRPr lang="ar-DZ" sz="4000" dirty="0" smtClean="0"/>
          </a:p>
        </p:txBody>
      </p:sp>
    </p:spTree>
    <p:extLst>
      <p:ext uri="{BB962C8B-B14F-4D97-AF65-F5344CB8AC3E}">
        <p14:creationId xmlns:p14="http://schemas.microsoft.com/office/powerpoint/2010/main" xmlns="" val="29919797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153885"/>
            <a:ext cx="10515600" cy="4228419"/>
          </a:xfrm>
        </p:spPr>
        <p:txBody>
          <a:bodyPr>
            <a:normAutofit fontScale="85000" lnSpcReduction="20000"/>
          </a:bodyPr>
          <a:lstStyle/>
          <a:p>
            <a:pPr marL="0" indent="0">
              <a:buNone/>
            </a:pPr>
            <a:r>
              <a:rPr lang="fr-BE" sz="3000" dirty="0" smtClean="0"/>
              <a:t>La discussion doit porter : </a:t>
            </a:r>
          </a:p>
          <a:p>
            <a:pPr marL="0" indent="0">
              <a:buNone/>
            </a:pPr>
            <a:endParaRPr lang="fr-BE" sz="3000" dirty="0" smtClean="0"/>
          </a:p>
          <a:p>
            <a:pPr marL="0" indent="0">
              <a:buNone/>
            </a:pPr>
            <a:r>
              <a:rPr lang="fr-BE" sz="3000" dirty="0" smtClean="0"/>
              <a:t>2</a:t>
            </a:r>
            <a:r>
              <a:rPr lang="fr-BE" sz="3000" dirty="0"/>
              <a:t>) sur le fait qu’il ne suffit pas de chercher le plus vite possible un indice qui signale l’usage d’une procédure ou d’une connaissance, mais qu’il faut réfléchir par soi-même </a:t>
            </a:r>
            <a:r>
              <a:rPr lang="fr-BE" sz="3000" dirty="0" smtClean="0"/>
              <a:t>;</a:t>
            </a:r>
          </a:p>
          <a:p>
            <a:pPr marL="0" indent="0">
              <a:buNone/>
            </a:pPr>
            <a:r>
              <a:rPr lang="fr-BE" sz="3000" dirty="0" smtClean="0"/>
              <a:t> </a:t>
            </a:r>
            <a:endParaRPr lang="fr-BE" sz="3000" dirty="0"/>
          </a:p>
          <a:p>
            <a:pPr marL="0" indent="0">
              <a:buNone/>
            </a:pPr>
            <a:r>
              <a:rPr lang="fr-BE" sz="3000" dirty="0" smtClean="0"/>
              <a:t>Avec des questions telles que : </a:t>
            </a:r>
          </a:p>
          <a:p>
            <a:pPr marL="0" indent="0">
              <a:buNone/>
            </a:pPr>
            <a:r>
              <a:rPr lang="fr-BE" sz="3000" dirty="0"/>
              <a:t>« Est-ce que nous avons bien réfléchi à la tâche ? », « Est-ce que nous ne sommes pas en train d’appliquer docilement une recette, sans réfléchir ? »</a:t>
            </a:r>
          </a:p>
          <a:p>
            <a:pPr marL="0" indent="0">
              <a:buNone/>
            </a:pPr>
            <a:r>
              <a:rPr lang="fr-BE" sz="3000" dirty="0" smtClean="0"/>
              <a:t> </a:t>
            </a:r>
            <a:endParaRPr lang="fr-BE" sz="3000" dirty="0"/>
          </a:p>
          <a:p>
            <a:pPr marL="0" indent="0">
              <a:buNone/>
            </a:pPr>
            <a:endParaRPr lang="fr-BE" dirty="0"/>
          </a:p>
        </p:txBody>
      </p:sp>
      <p:sp>
        <p:nvSpPr>
          <p:cNvPr id="4" name="Espace réservé du pied de page 3"/>
          <p:cNvSpPr>
            <a:spLocks noGrp="1"/>
          </p:cNvSpPr>
          <p:nvPr>
            <p:ph type="ftr" sz="quarter" idx="11"/>
          </p:nvPr>
        </p:nvSpPr>
        <p:spPr/>
        <p:txBody>
          <a:bodyPr/>
          <a:lstStyle/>
          <a:p>
            <a:r>
              <a:rPr lang="fr-BE" smtClean="0"/>
              <a:t>Formation à l'apporche par les compétences. B. Rey, S. Kahn, S. Van Lint. ULB UNICEF</a:t>
            </a:r>
            <a:endParaRPr lang="fr-BE"/>
          </a:p>
        </p:txBody>
      </p:sp>
    </p:spTree>
    <p:extLst>
      <p:ext uri="{BB962C8B-B14F-4D97-AF65-F5344CB8AC3E}">
        <p14:creationId xmlns:p14="http://schemas.microsoft.com/office/powerpoint/2010/main" xmlns="" val="361860890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BE" smtClean="0"/>
              <a:t>Formation à l'apporche par les compétences. B. Rey, S. Kahn, S. Van Lint. ULB UNICEF</a:t>
            </a:r>
            <a:endParaRPr lang="fr-BE"/>
          </a:p>
        </p:txBody>
      </p:sp>
      <p:sp>
        <p:nvSpPr>
          <p:cNvPr id="3" name="ZoneTexte 2"/>
          <p:cNvSpPr txBox="1"/>
          <p:nvPr/>
        </p:nvSpPr>
        <p:spPr>
          <a:xfrm>
            <a:off x="940158" y="1094704"/>
            <a:ext cx="9633397" cy="4031873"/>
          </a:xfrm>
          <a:prstGeom prst="rect">
            <a:avLst/>
          </a:prstGeom>
          <a:noFill/>
        </p:spPr>
        <p:txBody>
          <a:bodyPr wrap="square" rtlCol="0">
            <a:spAutoFit/>
          </a:bodyPr>
          <a:lstStyle/>
          <a:p>
            <a:r>
              <a:rPr lang="fr-FR" sz="3200" dirty="0" smtClean="0">
                <a:latin typeface="Times New Roman" pitchFamily="18" charset="0"/>
                <a:cs typeface="Times New Roman" pitchFamily="18" charset="0"/>
              </a:rPr>
              <a:t>2/ on the fact that it is not sufficient to look for an index that signals the usage of a procedure or knowledge as quickly as possible , but one must think by himself;</a:t>
            </a:r>
          </a:p>
          <a:p>
            <a:endParaRPr lang="fr-FR" sz="3200" dirty="0" smtClean="0">
              <a:latin typeface="Times New Roman" pitchFamily="18" charset="0"/>
              <a:cs typeface="Times New Roman" pitchFamily="18" charset="0"/>
            </a:endParaRPr>
          </a:p>
          <a:p>
            <a:r>
              <a:rPr lang="fr-FR" sz="3200" dirty="0" smtClean="0">
                <a:latin typeface="Times New Roman" pitchFamily="18" charset="0"/>
                <a:cs typeface="Times New Roman" pitchFamily="18" charset="0"/>
              </a:rPr>
              <a:t>Using such questions:</a:t>
            </a:r>
          </a:p>
          <a:p>
            <a:endParaRPr lang="fr-FR" sz="3200" dirty="0" smtClean="0">
              <a:latin typeface="Times New Roman" pitchFamily="18" charset="0"/>
              <a:cs typeface="Times New Roman" pitchFamily="18" charset="0"/>
            </a:endParaRPr>
          </a:p>
          <a:p>
            <a:r>
              <a:rPr lang="fr-FR" sz="3200" dirty="0" smtClean="0">
                <a:latin typeface="Times New Roman" pitchFamily="18" charset="0"/>
                <a:cs typeface="Times New Roman" pitchFamily="18" charset="0"/>
              </a:rPr>
              <a:t>« have we really thought about the task ? » ; «  aren’t we applying blindly a recipe , without thinking? »</a:t>
            </a:r>
            <a:endParaRPr lang="fr-FR"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2757267" y="6356350"/>
            <a:ext cx="6704428" cy="365125"/>
          </a:xfrm>
        </p:spPr>
        <p:txBody>
          <a:bodyPr/>
          <a:lstStyle/>
          <a:p>
            <a:r>
              <a:rPr lang="fr-FR" dirty="0" smtClean="0"/>
              <a:t>TRADUCTION : KOURI BRAHIM  INSPECTEUR  DES SCIENCES PHYSIQUES </a:t>
            </a:r>
            <a:endParaRPr lang="fr-BE" dirty="0"/>
          </a:p>
          <a:p>
            <a:r>
              <a:rPr lang="fr-BE" dirty="0" smtClean="0"/>
              <a:t>MOSTAGANEM – ALGERIE </a:t>
            </a:r>
            <a:endParaRPr lang="fr-FR" dirty="0" smtClean="0"/>
          </a:p>
        </p:txBody>
      </p:sp>
      <p:sp>
        <p:nvSpPr>
          <p:cNvPr id="5" name="ZoneTexte 4"/>
          <p:cNvSpPr txBox="1"/>
          <p:nvPr/>
        </p:nvSpPr>
        <p:spPr>
          <a:xfrm>
            <a:off x="125663" y="554577"/>
            <a:ext cx="11627721" cy="3785652"/>
          </a:xfrm>
          <a:prstGeom prst="rect">
            <a:avLst/>
          </a:prstGeom>
          <a:noFill/>
        </p:spPr>
        <p:txBody>
          <a:bodyPr wrap="square" rtlCol="0">
            <a:spAutoFit/>
          </a:bodyPr>
          <a:lstStyle/>
          <a:p>
            <a:pPr algn="ctr" rtl="1"/>
            <a:r>
              <a:rPr lang="ar-DZ" sz="4000" dirty="0" smtClean="0"/>
              <a:t>المناقشة يجب ان تتطرق الى :</a:t>
            </a:r>
          </a:p>
          <a:p>
            <a:pPr algn="ctr" rtl="1"/>
            <a:r>
              <a:rPr lang="ar-DZ" sz="4000" dirty="0" smtClean="0"/>
              <a:t>2)</a:t>
            </a:r>
            <a:r>
              <a:rPr lang="ar-SA" sz="4000" dirty="0" smtClean="0"/>
              <a:t> </a:t>
            </a:r>
            <a:r>
              <a:rPr lang="ar-DZ" sz="4000" dirty="0" smtClean="0"/>
              <a:t>لا يكفي البحث بأكبر سرعة ممكنة على دلالة</a:t>
            </a:r>
            <a:r>
              <a:rPr lang="fr-FR" sz="4000" dirty="0" smtClean="0"/>
              <a:t> </a:t>
            </a:r>
            <a:r>
              <a:rPr lang="ar-DZ" sz="4000" dirty="0" smtClean="0"/>
              <a:t>تشير إلى استعمال</a:t>
            </a:r>
          </a:p>
          <a:p>
            <a:pPr algn="ctr" rtl="1"/>
            <a:r>
              <a:rPr lang="ar-DZ" sz="4000" dirty="0" smtClean="0"/>
              <a:t>معرفة او معرفة إجرائية ،لكن يجب التفكير من طرف التلميذ شخصيا</a:t>
            </a:r>
            <a:endParaRPr lang="ar-DZ" sz="4000" dirty="0"/>
          </a:p>
          <a:p>
            <a:pPr algn="ctr" rtl="1"/>
            <a:r>
              <a:rPr lang="ar-DZ" sz="4000" dirty="0" smtClean="0"/>
              <a:t>بأسئلة مثل:</a:t>
            </a:r>
          </a:p>
          <a:p>
            <a:pPr algn="ctr" rtl="1"/>
            <a:r>
              <a:rPr lang="fr-BE" sz="4000" dirty="0"/>
              <a:t> </a:t>
            </a:r>
            <a:r>
              <a:rPr lang="fr-BE" sz="4000" dirty="0" smtClean="0"/>
              <a:t>»</a:t>
            </a:r>
            <a:r>
              <a:rPr lang="ar-DZ" sz="4000" dirty="0" smtClean="0"/>
              <a:t>هل فكرنا جيدا في المهمة ؟</a:t>
            </a:r>
            <a:r>
              <a:rPr lang="fr-BE" sz="4000" dirty="0" smtClean="0"/>
              <a:t> «</a:t>
            </a:r>
            <a:r>
              <a:rPr lang="ar-DZ" sz="4000" dirty="0"/>
              <a:t> </a:t>
            </a:r>
            <a:r>
              <a:rPr lang="ar-DZ" sz="4000" dirty="0" smtClean="0"/>
              <a:t>، </a:t>
            </a:r>
            <a:r>
              <a:rPr lang="fr-BE" sz="4000" dirty="0" smtClean="0"/>
              <a:t>» </a:t>
            </a:r>
            <a:r>
              <a:rPr lang="ar-DZ" sz="4000" dirty="0" smtClean="0"/>
              <a:t>السنا نطبق</a:t>
            </a:r>
            <a:r>
              <a:rPr lang="ar-SA" sz="4000" dirty="0" smtClean="0"/>
              <a:t> </a:t>
            </a:r>
            <a:r>
              <a:rPr lang="ar-DZ" sz="4000" dirty="0" smtClean="0"/>
              <a:t>وصفة بانصياع وانقياد دون تفكير  ؟ </a:t>
            </a:r>
            <a:r>
              <a:rPr lang="fr-BE" sz="4000" dirty="0" smtClean="0"/>
              <a:t>«</a:t>
            </a:r>
            <a:endParaRPr lang="ar-DZ" sz="4000" dirty="0" smtClean="0"/>
          </a:p>
        </p:txBody>
      </p:sp>
    </p:spTree>
    <p:extLst>
      <p:ext uri="{BB962C8B-B14F-4D97-AF65-F5344CB8AC3E}">
        <p14:creationId xmlns:p14="http://schemas.microsoft.com/office/powerpoint/2010/main" xmlns="" val="424780488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881744"/>
            <a:ext cx="10515600" cy="5295220"/>
          </a:xfrm>
        </p:spPr>
        <p:txBody>
          <a:bodyPr>
            <a:normAutofit lnSpcReduction="10000"/>
          </a:bodyPr>
          <a:lstStyle/>
          <a:p>
            <a:pPr marL="0" indent="0">
              <a:buNone/>
            </a:pPr>
            <a:r>
              <a:rPr lang="fr-BE" dirty="0" smtClean="0"/>
              <a:t>La discussion doit porter : </a:t>
            </a:r>
          </a:p>
          <a:p>
            <a:pPr marL="0" indent="0">
              <a:buNone/>
            </a:pPr>
            <a:endParaRPr lang="fr-BE" dirty="0" smtClean="0"/>
          </a:p>
          <a:p>
            <a:pPr marL="0" indent="0">
              <a:buNone/>
            </a:pPr>
            <a:r>
              <a:rPr lang="fr-BE" dirty="0" smtClean="0"/>
              <a:t>3</a:t>
            </a:r>
            <a:r>
              <a:rPr lang="fr-BE" dirty="0"/>
              <a:t>) sur la réponse qu’on va apporter (la production que l’élève doit construire pour accomplir la tâche ou répondre à la situation</a:t>
            </a:r>
            <a:r>
              <a:rPr lang="fr-BE" dirty="0" smtClean="0"/>
              <a:t>). Il </a:t>
            </a:r>
            <a:r>
              <a:rPr lang="fr-BE" dirty="0"/>
              <a:t>faut qu’elle soit compréhensible même par des personnes qui ne sont pas au courant de la situation</a:t>
            </a:r>
            <a:r>
              <a:rPr lang="fr-BE" dirty="0" smtClean="0"/>
              <a:t>.</a:t>
            </a:r>
          </a:p>
          <a:p>
            <a:pPr marL="0" indent="0">
              <a:buNone/>
            </a:pPr>
            <a:endParaRPr lang="fr-BE" dirty="0"/>
          </a:p>
          <a:p>
            <a:pPr marL="0" indent="0">
              <a:buNone/>
            </a:pPr>
            <a:r>
              <a:rPr lang="fr-BE" dirty="0" smtClean="0"/>
              <a:t>Avec des questions telles que : </a:t>
            </a:r>
          </a:p>
          <a:p>
            <a:pPr marL="0" indent="0">
              <a:buNone/>
            </a:pPr>
            <a:r>
              <a:rPr lang="fr-BE" dirty="0"/>
              <a:t>« Est-ce que notre réponse peut être comprise par tout le monde ? », « Que faut-il préciser pour que tout le monde comprenne ? »</a:t>
            </a:r>
          </a:p>
          <a:p>
            <a:pPr marL="0" indent="0">
              <a:buNone/>
            </a:pPr>
            <a:endParaRPr lang="fr-BE" dirty="0"/>
          </a:p>
        </p:txBody>
      </p:sp>
      <p:sp>
        <p:nvSpPr>
          <p:cNvPr id="4" name="Espace réservé du pied de page 3"/>
          <p:cNvSpPr>
            <a:spLocks noGrp="1"/>
          </p:cNvSpPr>
          <p:nvPr>
            <p:ph type="ftr" sz="quarter" idx="11"/>
          </p:nvPr>
        </p:nvSpPr>
        <p:spPr/>
        <p:txBody>
          <a:bodyPr/>
          <a:lstStyle/>
          <a:p>
            <a:r>
              <a:rPr lang="fr-BE" smtClean="0"/>
              <a:t>Formation à l'apporche par les compétences. B. Rey, S. Kahn, S. Van Lint. ULB UNICEF</a:t>
            </a:r>
            <a:endParaRPr lang="fr-BE"/>
          </a:p>
        </p:txBody>
      </p:sp>
    </p:spTree>
    <p:extLst>
      <p:ext uri="{BB962C8B-B14F-4D97-AF65-F5344CB8AC3E}">
        <p14:creationId xmlns:p14="http://schemas.microsoft.com/office/powerpoint/2010/main" xmlns="" val="208628176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BE" smtClean="0"/>
              <a:t>Formation à l'apporche par les compétences. B. Rey, S. Kahn, S. Van Lint. ULB UNICEF</a:t>
            </a:r>
            <a:endParaRPr lang="fr-BE"/>
          </a:p>
        </p:txBody>
      </p:sp>
      <p:sp>
        <p:nvSpPr>
          <p:cNvPr id="4" name="ZoneTexte 3"/>
          <p:cNvSpPr txBox="1"/>
          <p:nvPr/>
        </p:nvSpPr>
        <p:spPr>
          <a:xfrm>
            <a:off x="901520" y="1429555"/>
            <a:ext cx="10483403" cy="5293757"/>
          </a:xfrm>
          <a:prstGeom prst="rect">
            <a:avLst/>
          </a:prstGeom>
          <a:noFill/>
        </p:spPr>
        <p:txBody>
          <a:bodyPr wrap="square" rtlCol="0">
            <a:spAutoFit/>
          </a:bodyPr>
          <a:lstStyle/>
          <a:p>
            <a:r>
              <a:rPr lang="fr-FR" sz="3200" dirty="0" smtClean="0">
                <a:latin typeface="Times New Roman" pitchFamily="18" charset="0"/>
                <a:cs typeface="Times New Roman" pitchFamily="18" charset="0"/>
              </a:rPr>
              <a:t>3/ on the answer that we will give ( the production the pupil must construct to accomplish the task or to  answer to the situation). It must be comprehensible even for the ones who do not know about the situation.</a:t>
            </a:r>
          </a:p>
          <a:p>
            <a:endParaRPr lang="fr-FR" sz="3200" dirty="0" smtClean="0">
              <a:latin typeface="Times New Roman" pitchFamily="18" charset="0"/>
              <a:cs typeface="Times New Roman" pitchFamily="18" charset="0"/>
            </a:endParaRPr>
          </a:p>
          <a:p>
            <a:r>
              <a:rPr lang="fr-FR" sz="3200" dirty="0" smtClean="0">
                <a:latin typeface="Times New Roman" pitchFamily="18" charset="0"/>
                <a:cs typeface="Times New Roman" pitchFamily="18" charset="0"/>
              </a:rPr>
              <a:t>Through such questions:</a:t>
            </a:r>
          </a:p>
          <a:p>
            <a:endParaRPr lang="fr-FR" sz="3200" dirty="0" smtClean="0">
              <a:latin typeface="Times New Roman" pitchFamily="18" charset="0"/>
              <a:cs typeface="Times New Roman" pitchFamily="18" charset="0"/>
            </a:endParaRPr>
          </a:p>
          <a:p>
            <a:r>
              <a:rPr lang="fr-FR" sz="3200" dirty="0" smtClean="0">
                <a:latin typeface="Times New Roman" pitchFamily="18" charset="0"/>
                <a:cs typeface="Times New Roman" pitchFamily="18" charset="0"/>
              </a:rPr>
              <a:t> </a:t>
            </a:r>
            <a:r>
              <a:rPr lang="fr-FR" sz="3200" dirty="0" smtClean="0">
                <a:latin typeface="Times New Roman" pitchFamily="18" charset="0"/>
                <a:cs typeface="Times New Roman" pitchFamily="18" charset="0"/>
              </a:rPr>
              <a:t>«  can anyone understand our answer? » , «  what should we focus on to make it understood by all? »</a:t>
            </a:r>
          </a:p>
          <a:p>
            <a:endParaRPr lang="fr-FR" sz="3200" dirty="0" smtClean="0"/>
          </a:p>
          <a:p>
            <a:endParaRPr lang="fr-FR"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2757267" y="6356350"/>
            <a:ext cx="6704428" cy="365125"/>
          </a:xfrm>
        </p:spPr>
        <p:txBody>
          <a:bodyPr/>
          <a:lstStyle/>
          <a:p>
            <a:r>
              <a:rPr lang="fr-FR" dirty="0" smtClean="0"/>
              <a:t>TRADUCTION : KOURI BRAHIM  INSPECTEUR  DES SCIENCES PHYSIQUES </a:t>
            </a:r>
            <a:endParaRPr lang="fr-BE" dirty="0"/>
          </a:p>
          <a:p>
            <a:r>
              <a:rPr lang="fr-BE" dirty="0" smtClean="0"/>
              <a:t>MOSTAGANEM – ALGERIE </a:t>
            </a:r>
            <a:endParaRPr lang="fr-FR" dirty="0" smtClean="0"/>
          </a:p>
        </p:txBody>
      </p:sp>
      <p:sp>
        <p:nvSpPr>
          <p:cNvPr id="5" name="ZoneTexte 4"/>
          <p:cNvSpPr txBox="1"/>
          <p:nvPr/>
        </p:nvSpPr>
        <p:spPr>
          <a:xfrm>
            <a:off x="125663" y="554577"/>
            <a:ext cx="11627721" cy="4401205"/>
          </a:xfrm>
          <a:prstGeom prst="rect">
            <a:avLst/>
          </a:prstGeom>
          <a:noFill/>
        </p:spPr>
        <p:txBody>
          <a:bodyPr wrap="square" rtlCol="0">
            <a:spAutoFit/>
          </a:bodyPr>
          <a:lstStyle/>
          <a:p>
            <a:pPr algn="ctr" rtl="1"/>
            <a:r>
              <a:rPr lang="ar-DZ" sz="4000" dirty="0" smtClean="0"/>
              <a:t>المناقشة يجب ان تتطرق الى :</a:t>
            </a:r>
          </a:p>
          <a:p>
            <a:pPr algn="ctr" rtl="1"/>
            <a:r>
              <a:rPr lang="ar-DZ" sz="4000" dirty="0" smtClean="0"/>
              <a:t>3)في الإجابة التي سنأخذها (المنتوج الذي سيبنيه التلميذ لتحقيق المهمة</a:t>
            </a:r>
          </a:p>
          <a:p>
            <a:pPr algn="ctr" rtl="1"/>
            <a:r>
              <a:rPr lang="ar-DZ" sz="4000" dirty="0" smtClean="0"/>
              <a:t>او الإجابة على الوضعية ) يجب ان تكون مفهومة حتى من طرف</a:t>
            </a:r>
          </a:p>
          <a:p>
            <a:pPr algn="ctr" rtl="1"/>
            <a:r>
              <a:rPr lang="ar-DZ" sz="4000" dirty="0" smtClean="0"/>
              <a:t>الأشخاص الذين ليسوا على علم بالوضعية .</a:t>
            </a:r>
            <a:endParaRPr lang="ar-DZ" sz="4000" dirty="0"/>
          </a:p>
          <a:p>
            <a:pPr algn="ctr" rtl="1"/>
            <a:r>
              <a:rPr lang="ar-DZ" sz="4000" dirty="0" smtClean="0"/>
              <a:t>بأسئلة مثل:</a:t>
            </a:r>
          </a:p>
          <a:p>
            <a:pPr algn="ctr" rtl="1"/>
            <a:r>
              <a:rPr lang="fr-BE" sz="4000" dirty="0"/>
              <a:t> </a:t>
            </a:r>
            <a:r>
              <a:rPr lang="fr-BE" sz="4000" dirty="0" smtClean="0"/>
              <a:t>»</a:t>
            </a:r>
            <a:r>
              <a:rPr lang="ar-DZ" sz="4000" dirty="0" smtClean="0"/>
              <a:t>هل سؤالنا يمكن ان يكون مفهوما من طرف الجميع ؟</a:t>
            </a:r>
            <a:r>
              <a:rPr lang="fr-BE" sz="4000" dirty="0" smtClean="0"/>
              <a:t> «</a:t>
            </a:r>
            <a:r>
              <a:rPr lang="ar-DZ" sz="4000" dirty="0"/>
              <a:t> </a:t>
            </a:r>
            <a:r>
              <a:rPr lang="ar-DZ" sz="4000" dirty="0" smtClean="0"/>
              <a:t>، </a:t>
            </a:r>
            <a:r>
              <a:rPr lang="fr-BE" sz="4000" dirty="0" smtClean="0"/>
              <a:t>» </a:t>
            </a:r>
            <a:r>
              <a:rPr lang="ar-DZ" sz="4000" dirty="0" smtClean="0"/>
              <a:t>ماذا يجب </a:t>
            </a:r>
          </a:p>
          <a:p>
            <a:pPr algn="ctr" rtl="1"/>
            <a:r>
              <a:rPr lang="ar-DZ" sz="4000" smtClean="0"/>
              <a:t>تحديده وتوضيحه  </a:t>
            </a:r>
            <a:r>
              <a:rPr lang="ar-DZ" sz="4000" dirty="0" smtClean="0"/>
              <a:t>ليفهم الجميع .؟ </a:t>
            </a:r>
            <a:r>
              <a:rPr lang="fr-BE" sz="4000" dirty="0" smtClean="0"/>
              <a:t>«</a:t>
            </a:r>
            <a:endParaRPr lang="ar-DZ" sz="4000" dirty="0" smtClean="0"/>
          </a:p>
        </p:txBody>
      </p:sp>
    </p:spTree>
    <p:extLst>
      <p:ext uri="{BB962C8B-B14F-4D97-AF65-F5344CB8AC3E}">
        <p14:creationId xmlns:p14="http://schemas.microsoft.com/office/powerpoint/2010/main" xmlns="" val="2547586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60620" y="1825625"/>
            <a:ext cx="7469746" cy="4351338"/>
          </a:xfrm>
        </p:spPr>
        <p:txBody>
          <a:bodyPr>
            <a:normAutofit/>
          </a:bodyPr>
          <a:lstStyle/>
          <a:p>
            <a:pPr algn="ctr">
              <a:buNone/>
            </a:pPr>
            <a:r>
              <a:rPr lang="fr-FR" sz="3600" dirty="0" smtClean="0">
                <a:latin typeface="Times New Roman" pitchFamily="18" charset="0"/>
                <a:cs typeface="Times New Roman" pitchFamily="18" charset="0"/>
              </a:rPr>
              <a:t>I</a:t>
            </a:r>
            <a:r>
              <a:rPr lang="fr-FR" sz="4400" dirty="0" smtClean="0">
                <a:latin typeface="Times New Roman" pitchFamily="18" charset="0"/>
                <a:cs typeface="Times New Roman" pitchFamily="18" charset="0"/>
              </a:rPr>
              <a:t>/ Acquire </a:t>
            </a:r>
            <a:r>
              <a:rPr lang="fr-FR" sz="4400" dirty="0" smtClean="0">
                <a:solidFill>
                  <a:schemeClr val="accent1"/>
                </a:solidFill>
                <a:latin typeface="Times New Roman" pitchFamily="18" charset="0"/>
                <a:cs typeface="Times New Roman" pitchFamily="18" charset="0"/>
              </a:rPr>
              <a:t>Knowledge</a:t>
            </a:r>
            <a:r>
              <a:rPr lang="fr-FR" sz="4400" dirty="0" smtClean="0">
                <a:latin typeface="Times New Roman" pitchFamily="18" charset="0"/>
                <a:cs typeface="Times New Roman" pitchFamily="18" charset="0"/>
              </a:rPr>
              <a:t> and </a:t>
            </a:r>
            <a:r>
              <a:rPr lang="fr-FR" sz="4400" dirty="0" smtClean="0">
                <a:solidFill>
                  <a:schemeClr val="accent6"/>
                </a:solidFill>
                <a:latin typeface="Times New Roman" pitchFamily="18" charset="0"/>
                <a:cs typeface="Times New Roman" pitchFamily="18" charset="0"/>
              </a:rPr>
              <a:t>Procedures</a:t>
            </a:r>
          </a:p>
          <a:p>
            <a:pPr algn="ctr">
              <a:buNone/>
            </a:pPr>
            <a:r>
              <a:rPr lang="fr-FR" sz="4400" dirty="0" smtClean="0">
                <a:latin typeface="Times New Roman" pitchFamily="18" charset="0"/>
                <a:cs typeface="Times New Roman" pitchFamily="18" charset="0"/>
              </a:rPr>
              <a:t> within </a:t>
            </a:r>
          </a:p>
          <a:p>
            <a:pPr algn="ctr">
              <a:buNone/>
            </a:pPr>
            <a:r>
              <a:rPr lang="fr-FR" sz="4400" dirty="0" smtClean="0">
                <a:latin typeface="Times New Roman" pitchFamily="18" charset="0"/>
                <a:cs typeface="Times New Roman" pitchFamily="18" charset="0"/>
              </a:rPr>
              <a:t>the competency based approach</a:t>
            </a:r>
            <a:endParaRPr lang="fr-FR" sz="4400" dirty="0">
              <a:latin typeface="Times New Roman" pitchFamily="18" charset="0"/>
              <a:cs typeface="Times New Roman" pitchFamily="18" charset="0"/>
            </a:endParaRPr>
          </a:p>
        </p:txBody>
      </p:sp>
      <p:sp>
        <p:nvSpPr>
          <p:cNvPr id="4" name="Espace réservé du pied de page 3"/>
          <p:cNvSpPr>
            <a:spLocks noGrp="1"/>
          </p:cNvSpPr>
          <p:nvPr>
            <p:ph type="ftr" sz="quarter" idx="11"/>
          </p:nvPr>
        </p:nvSpPr>
        <p:spPr/>
        <p:txBody>
          <a:bodyPr/>
          <a:lstStyle/>
          <a:p>
            <a:r>
              <a:rPr lang="fr-BE" smtClean="0"/>
              <a:t>Formation à l'apporche par les compétences. B. Rey, S. Kahn, S. Van Lint. ULB UNICEF</a:t>
            </a:r>
            <a:endParaRPr lang="fr-BE"/>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2757267" y="6356350"/>
            <a:ext cx="6704428" cy="365125"/>
          </a:xfrm>
        </p:spPr>
        <p:txBody>
          <a:bodyPr/>
          <a:lstStyle/>
          <a:p>
            <a:r>
              <a:rPr lang="fr-FR" dirty="0" smtClean="0"/>
              <a:t>TRADUCTION : KOURI BRAHIM  INSPECTEUR  DES SCIENCES PHYSIQUES </a:t>
            </a:r>
            <a:endParaRPr lang="fr-BE" dirty="0"/>
          </a:p>
          <a:p>
            <a:r>
              <a:rPr lang="fr-BE" dirty="0" smtClean="0"/>
              <a:t>MOSTAGANEM – ALGERIE </a:t>
            </a:r>
            <a:endParaRPr lang="fr-FR" dirty="0" smtClean="0"/>
          </a:p>
        </p:txBody>
      </p:sp>
      <p:sp>
        <p:nvSpPr>
          <p:cNvPr id="4" name="ZoneTexte 3"/>
          <p:cNvSpPr txBox="1"/>
          <p:nvPr/>
        </p:nvSpPr>
        <p:spPr>
          <a:xfrm>
            <a:off x="2968282" y="2030248"/>
            <a:ext cx="6893169" cy="2308324"/>
          </a:xfrm>
          <a:prstGeom prst="rect">
            <a:avLst/>
          </a:prstGeom>
          <a:noFill/>
        </p:spPr>
        <p:txBody>
          <a:bodyPr wrap="square" rtlCol="0">
            <a:spAutoFit/>
          </a:bodyPr>
          <a:lstStyle/>
          <a:p>
            <a:pPr algn="ctr"/>
            <a:r>
              <a:rPr lang="ar-DZ" sz="4400" dirty="0"/>
              <a:t> </a:t>
            </a:r>
            <a:r>
              <a:rPr lang="ar-DZ" sz="4800" dirty="0" smtClean="0"/>
              <a:t>Ӏ) العمل على إكساب </a:t>
            </a:r>
            <a:r>
              <a:rPr lang="ar-DZ" sz="4800" dirty="0" smtClean="0">
                <a:solidFill>
                  <a:srgbClr val="00B0F0"/>
                </a:solidFill>
              </a:rPr>
              <a:t>المعارف</a:t>
            </a:r>
            <a:endParaRPr lang="ar-DZ" sz="4800" dirty="0"/>
          </a:p>
          <a:p>
            <a:pPr algn="ctr"/>
            <a:r>
              <a:rPr lang="ar-DZ" sz="4800" dirty="0" smtClean="0">
                <a:solidFill>
                  <a:srgbClr val="00B050"/>
                </a:solidFill>
              </a:rPr>
              <a:t>والمعارف الإجرائية </a:t>
            </a:r>
            <a:r>
              <a:rPr lang="ar-DZ" sz="4800" dirty="0" smtClean="0"/>
              <a:t>في إطار المقاربة بالكفاءات</a:t>
            </a:r>
          </a:p>
        </p:txBody>
      </p:sp>
    </p:spTree>
    <p:extLst>
      <p:ext uri="{BB962C8B-B14F-4D97-AF65-F5344CB8AC3E}">
        <p14:creationId xmlns:p14="http://schemas.microsoft.com/office/powerpoint/2010/main" xmlns="" val="13307557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Aspect</Template>
  <TotalTime>2258</TotalTime>
  <Words>5122</Words>
  <Application>Microsoft Office PowerPoint</Application>
  <PresentationFormat>Personnalisé</PresentationFormat>
  <Paragraphs>593</Paragraphs>
  <Slides>77</Slides>
  <Notes>4</Notes>
  <HiddenSlides>0</HiddenSlides>
  <MMClips>0</MMClips>
  <ScaleCrop>false</ScaleCrop>
  <HeadingPairs>
    <vt:vector size="4" baseType="variant">
      <vt:variant>
        <vt:lpstr>Thème</vt:lpstr>
      </vt:variant>
      <vt:variant>
        <vt:i4>1</vt:i4>
      </vt:variant>
      <vt:variant>
        <vt:lpstr>Titres des diapositives</vt:lpstr>
      </vt:variant>
      <vt:variant>
        <vt:i4>77</vt:i4>
      </vt:variant>
    </vt:vector>
  </HeadingPairs>
  <TitlesOfParts>
    <vt:vector size="78" baseType="lpstr">
      <vt:lpstr>Aspect</vt:lpstr>
      <vt:lpstr>Comment construire une leçon selon l’approche par les compétences</vt:lpstr>
      <vt:lpstr>Diapositive 2</vt:lpstr>
      <vt:lpstr>Diapositive 3</vt:lpstr>
      <vt:lpstr>Rappel sur le fonctionnement d’une compétence</vt:lpstr>
      <vt:lpstr>Diapositive 5</vt:lpstr>
      <vt:lpstr>Diapositive 6</vt:lpstr>
      <vt:lpstr>Diapositive 7</vt:lpstr>
      <vt:lpstr>Diapositive 8</vt:lpstr>
      <vt:lpstr>Diapositive 9</vt:lpstr>
      <vt:lpstr>Faire acquérir des connaissances  et des procédures</vt:lpstr>
      <vt:lpstr>Diapositive 11</vt:lpstr>
      <vt:lpstr>Diapositive 12</vt:lpstr>
      <vt:lpstr>Pour présenter la connaissance ou la procédure  dans son usage possible, deux possibilités</vt:lpstr>
      <vt:lpstr>To present a knowledge or procedures in its possible context, two ways (possibilities)</vt:lpstr>
      <vt:lpstr>Diapositive 15</vt:lpstr>
      <vt:lpstr>Pour présenter la connaissance ou la procédure  dans son usage possible, deux possibilités</vt:lpstr>
      <vt:lpstr>Diapositive 17</vt:lpstr>
      <vt:lpstr>Diapositive 18</vt:lpstr>
      <vt:lpstr>Diapositive 19</vt:lpstr>
      <vt:lpstr>Acquire competences</vt:lpstr>
      <vt:lpstr>Diapositive 21</vt:lpstr>
      <vt:lpstr>Faire acquérir des compétences</vt:lpstr>
      <vt:lpstr>Diapositive 23</vt:lpstr>
      <vt:lpstr>Faire acquérir des compétences</vt:lpstr>
      <vt:lpstr>Diapositive 25</vt:lpstr>
      <vt:lpstr>Diapositive 26</vt:lpstr>
      <vt:lpstr>Diapositive 27</vt:lpstr>
      <vt:lpstr>Diapositive 28</vt:lpstr>
      <vt:lpstr>Diapositive 29</vt:lpstr>
      <vt:lpstr>La pluralité des interprétations possibles : Un exemple à propos du problème suivant (2ème AP) :</vt:lpstr>
      <vt:lpstr>Diapositive 31</vt:lpstr>
      <vt:lpstr>Diapositive 32</vt:lpstr>
      <vt:lpstr>Imaginons un parcours à pied dans la campagne</vt:lpstr>
      <vt:lpstr>Diapositive 34</vt:lpstr>
      <vt:lpstr>لنتصور مسير على الأقدام في الريف</vt:lpstr>
      <vt:lpstr>Diapositive 36</vt:lpstr>
      <vt:lpstr>Diapositive 37</vt:lpstr>
      <vt:lpstr>Diapositive 38</vt:lpstr>
      <vt:lpstr>Diapositive 39</vt:lpstr>
      <vt:lpstr>Diapositive 40</vt:lpstr>
      <vt:lpstr>الموقف (السلوك المرجو) المنتظر من التلميذ له الخصائص التالية: </vt:lpstr>
      <vt:lpstr>Diapositive 42</vt:lpstr>
      <vt:lpstr>Diapositive 43</vt:lpstr>
      <vt:lpstr>Diapositive 44</vt:lpstr>
      <vt:lpstr>Une tâche complexe et inédite</vt:lpstr>
      <vt:lpstr>Diapositive 46</vt:lpstr>
      <vt:lpstr>Diapositive 47</vt:lpstr>
      <vt:lpstr>Tarif du marchand de peinture</vt:lpstr>
      <vt:lpstr>Diapositive 49</vt:lpstr>
      <vt:lpstr>Diapositive 50</vt:lpstr>
      <vt:lpstr>Diapositive 51</vt:lpstr>
      <vt:lpstr>Diapositive 52</vt:lpstr>
      <vt:lpstr>Diapositive 53</vt:lpstr>
      <vt:lpstr>Différentes attitudes pour interpréter cette tâche</vt:lpstr>
      <vt:lpstr>Diapositive 55</vt:lpstr>
      <vt:lpstr>مواقف مختلفة لترجمة هذه الوضعية </vt:lpstr>
      <vt:lpstr>L’attitude attendue par l’école pour interpréter les situations</vt:lpstr>
      <vt:lpstr>Diapositive 58</vt:lpstr>
      <vt:lpstr>Diapositive 59</vt:lpstr>
      <vt:lpstr>Nouveau schéma sur le fonctionnement d’une compétence</vt:lpstr>
      <vt:lpstr>Diapositive 61</vt:lpstr>
      <vt:lpstr>Diapositive 62</vt:lpstr>
      <vt:lpstr>Diapositive 63</vt:lpstr>
      <vt:lpstr>Diapositive 64</vt:lpstr>
      <vt:lpstr>Diapositive 65</vt:lpstr>
      <vt:lpstr>Diapositive 66</vt:lpstr>
      <vt:lpstr>Diapositive 67</vt:lpstr>
      <vt:lpstr>Diapositive 68</vt:lpstr>
      <vt:lpstr>Diapositive 69</vt:lpstr>
      <vt:lpstr>Diapositive 70</vt:lpstr>
      <vt:lpstr>Diapositive 71</vt:lpstr>
      <vt:lpstr>Diapositive 72</vt:lpstr>
      <vt:lpstr>Diapositive 73</vt:lpstr>
      <vt:lpstr>Diapositive 74</vt:lpstr>
      <vt:lpstr>Diapositive 75</vt:lpstr>
      <vt:lpstr>Diapositive 76</vt:lpstr>
      <vt:lpstr>Diapositive 77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REY</dc:creator>
  <cp:lastModifiedBy>SWEET</cp:lastModifiedBy>
  <cp:revision>240</cp:revision>
  <dcterms:created xsi:type="dcterms:W3CDTF">2014-10-18T07:13:53Z</dcterms:created>
  <dcterms:modified xsi:type="dcterms:W3CDTF">2015-04-25T22:35:31Z</dcterms:modified>
</cp:coreProperties>
</file>