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8" r:id="rId4"/>
    <p:sldId id="261" r:id="rId5"/>
    <p:sldId id="257" r:id="rId6"/>
    <p:sldId id="258" r:id="rId7"/>
    <p:sldId id="259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3" r:id="rId18"/>
    <p:sldId id="272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406E-809B-4BFD-8036-3916BD62B424}" type="datetimeFigureOut">
              <a:rPr lang="fr-FR" smtClean="0"/>
              <a:pPr/>
              <a:t>05/11/2014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DDC4-5DBB-4909-8C14-50C1318245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406E-809B-4BFD-8036-3916BD62B424}" type="datetimeFigureOut">
              <a:rPr lang="fr-FR" smtClean="0"/>
              <a:pPr/>
              <a:t>05/11/2014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DDC4-5DBB-4909-8C14-50C1318245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406E-809B-4BFD-8036-3916BD62B424}" type="datetimeFigureOut">
              <a:rPr lang="fr-FR" smtClean="0"/>
              <a:pPr/>
              <a:t>05/11/2014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DDC4-5DBB-4909-8C14-50C1318245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406E-809B-4BFD-8036-3916BD62B424}" type="datetimeFigureOut">
              <a:rPr lang="fr-FR" smtClean="0"/>
              <a:pPr/>
              <a:t>05/11/2014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DDC4-5DBB-4909-8C14-50C1318245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406E-809B-4BFD-8036-3916BD62B424}" type="datetimeFigureOut">
              <a:rPr lang="fr-FR" smtClean="0"/>
              <a:pPr/>
              <a:t>05/11/2014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DDC4-5DBB-4909-8C14-50C1318245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406E-809B-4BFD-8036-3916BD62B424}" type="datetimeFigureOut">
              <a:rPr lang="fr-FR" smtClean="0"/>
              <a:pPr/>
              <a:t>05/11/2014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DDC4-5DBB-4909-8C14-50C1318245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406E-809B-4BFD-8036-3916BD62B424}" type="datetimeFigureOut">
              <a:rPr lang="fr-FR" smtClean="0"/>
              <a:pPr/>
              <a:t>05/11/2014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DDC4-5DBB-4909-8C14-50C1318245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406E-809B-4BFD-8036-3916BD62B424}" type="datetimeFigureOut">
              <a:rPr lang="fr-FR" smtClean="0"/>
              <a:pPr/>
              <a:t>05/11/2014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DDC4-5DBB-4909-8C14-50C1318245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406E-809B-4BFD-8036-3916BD62B424}" type="datetimeFigureOut">
              <a:rPr lang="fr-FR" smtClean="0"/>
              <a:pPr/>
              <a:t>05/11/2014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DDC4-5DBB-4909-8C14-50C1318245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406E-809B-4BFD-8036-3916BD62B424}" type="datetimeFigureOut">
              <a:rPr lang="fr-FR" smtClean="0"/>
              <a:pPr/>
              <a:t>05/11/2014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DDC4-5DBB-4909-8C14-50C1318245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406E-809B-4BFD-8036-3916BD62B424}" type="datetimeFigureOut">
              <a:rPr lang="fr-FR" smtClean="0"/>
              <a:pPr/>
              <a:t>05/11/2014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8DDC4-5DBB-4909-8C14-50C1318245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D406E-809B-4BFD-8036-3916BD62B424}" type="datetimeFigureOut">
              <a:rPr lang="fr-FR" smtClean="0"/>
              <a:pPr/>
              <a:t>05/11/2014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8DDC4-5DBB-4909-8C14-50C1318245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LE%20CHOIX%20DU%20TUTEUR.docx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LE%20GUIDE%20DE%20L.docx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&#1583;&#1604;&#1610;&#1604;%20&#1575;&#1604;&#1605;&#1585;&#1575;&#1601;&#1602;&#1577;1.docx" TargetMode="External"/><Relationship Id="rId2" Type="http://schemas.openxmlformats.org/officeDocument/2006/relationships/hyperlink" Target="Chers%20tuteurs%20(R&#233;par&#233;).docx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&#1585;&#1586;&#1606;&#1575;&#1605;&#1577;%20&#1575;&#1604;&#1604;&#1602;&#1575;&#1569;&#1575;&#1578;.docx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&#1576;&#1591;&#1575;&#1602;&#1577;%20&#1578;&#1602;&#1608;&#1610;&#1605;%20&#1575;&#1587;&#1578;&#1575;&#1584;%20&#1605;&#1578;&#1585;&#1576;&#1589;.pdf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fr-FR" b="1" dirty="0" smtClean="0">
                <a:solidFill>
                  <a:schemeClr val="bg1"/>
                </a:solidFill>
              </a:rPr>
              <a:t>L’accompagnement des enseignants nouvellement recrutés</a:t>
            </a:r>
            <a:endParaRPr lang="fr-F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Où se déroulera l’accompagnement et qu’elle sera sa durée?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763960" y="2285256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683568" y="1628800"/>
            <a:ext cx="784887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L</a:t>
            </a:r>
            <a:r>
              <a: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’</a:t>
            </a:r>
            <a:r>
              <a: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accompagnement, qui durera  toute l</a:t>
            </a:r>
            <a:r>
              <a: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’</a:t>
            </a:r>
            <a:r>
              <a: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ann</a:t>
            </a:r>
            <a:r>
              <a: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e scolaire, est divis</a:t>
            </a:r>
            <a:r>
              <a: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en</a:t>
            </a: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deux parties</a:t>
            </a: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une partie  </a:t>
            </a: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dans l</a:t>
            </a: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’é</a:t>
            </a: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tablissement scolaire et en classe </a:t>
            </a:r>
            <a:r>
              <a: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et une partie </a:t>
            </a: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hors </a:t>
            </a: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tablissement</a:t>
            </a:r>
            <a:r>
              <a: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lors de s</a:t>
            </a:r>
            <a:r>
              <a: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minaires et journ</a:t>
            </a:r>
            <a:r>
              <a: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es p</a:t>
            </a:r>
            <a:r>
              <a: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dagogiques organis</a:t>
            </a:r>
            <a:r>
              <a: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s par l</a:t>
            </a:r>
            <a:r>
              <a: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’</a:t>
            </a:r>
            <a:r>
              <a: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inspecteur.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fr-FR" b="1" dirty="0" smtClean="0"/>
              <a:t> LA DIMENSION FORMATIVE DE L’ACCOMPAGNEMENT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331640" y="2636912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1994934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ccompagner l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enseignant qui d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bute dans le m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tier c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est l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aider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acqu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rir les comp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tences professionnelles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jug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es prioritaires dans l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entr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e en fonction.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aide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l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acquisition de ces comp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tences est  une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marche progressive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bas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e sur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un temps de travail en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tablissement scolaire et en classe, selon des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modalit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s diverses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: observation, essais, recherche, mise en pratique,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valuation  et auto-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valuation.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    I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l ne 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’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agit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donc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pas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de lui pr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senter des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mod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les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reproduire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et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lui proposer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des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solutions toutes faites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mais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l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aider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construire des savoirs et acqu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rir des savoir-faire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qu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il pourra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investir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et qui le conduiront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l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autonomie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b="1" dirty="0" smtClean="0"/>
              <a:t>MODALITES PRATIQUES</a:t>
            </a:r>
            <a:endParaRPr lang="fr-FR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39552" y="1741167"/>
            <a:ext cx="813690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         La mission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encadrement 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effectuera sous la supervision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de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inspecteur. Elle vise un triple objectif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favoriser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implication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de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enseignant dans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’é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tablissement, au sein de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’é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quipe p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dagogique et dans la classe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;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le soutenir durant le processus 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acquisition des comp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tences professionnelles en articulant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: travaux de recherche et mise en pratique, pratique de classe et analyse de pratique,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valuation et auto-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valuation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;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mesurer les acquis,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valuer les progr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s 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39552" y="543446"/>
            <a:ext cx="8208912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L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a mission d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’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accompagnement du stagiaire ne peut d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buter qu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’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apr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è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s avoir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pr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alablement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identifi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, avec le stagiaire, les besoins de formation et d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fini avec lui les axes de travail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;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explicit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les principes  et modalit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s de l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’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accompagnement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ainsi que  les modalit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s d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’é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valuation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;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tabli un planning des rencontres.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       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L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e  suivi du stagiaire induit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galement  des bilans d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’é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tape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à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intervalles r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guliers pour informer le stagiaire et l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’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inspecteur des comp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tences acquises et celles qui restent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à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construire.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87624" y="2780928"/>
            <a:ext cx="65527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5400" b="1" dirty="0" smtClean="0"/>
              <a:t>LE CHOIX </a:t>
            </a:r>
            <a:r>
              <a:rPr lang="fr-FR" sz="5400" b="1" dirty="0" smtClean="0">
                <a:hlinkClick r:id="rId2" action="ppaction://hlinkfile"/>
              </a:rPr>
              <a:t>DU</a:t>
            </a:r>
            <a:r>
              <a:rPr lang="fr-FR" sz="5400" b="1" dirty="0" smtClean="0"/>
              <a:t> TUTEUR</a:t>
            </a:r>
            <a:endParaRPr lang="fr-FR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75656" y="2348880"/>
            <a:ext cx="5436096" cy="13234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LE </a:t>
            </a: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  <a:hlinkClick r:id="rId2" action="ppaction://hlinkfile"/>
              </a:rPr>
              <a:t>GUIDE</a:t>
            </a: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DE L’ACCOMPAGNATEUR</a:t>
            </a: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1700808"/>
            <a:ext cx="5673824" cy="1143000"/>
          </a:xfrm>
        </p:spPr>
        <p:txBody>
          <a:bodyPr>
            <a:normAutofit/>
          </a:bodyPr>
          <a:lstStyle/>
          <a:p>
            <a:r>
              <a:rPr lang="fr-FR" sz="6600" dirty="0" smtClean="0"/>
              <a:t>Guides</a:t>
            </a:r>
            <a:endParaRPr lang="fr-FR" sz="6600" dirty="0"/>
          </a:p>
        </p:txBody>
      </p:sp>
      <p:sp>
        <p:nvSpPr>
          <p:cNvPr id="3" name="ZoneTexte 2">
            <a:hlinkClick r:id="rId2" action="ppaction://hlinkfile"/>
          </p:cNvPr>
          <p:cNvSpPr txBox="1"/>
          <p:nvPr/>
        </p:nvSpPr>
        <p:spPr>
          <a:xfrm>
            <a:off x="5796136" y="4509120"/>
            <a:ext cx="576064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2</a:t>
            </a:r>
            <a:endParaRPr lang="fr-FR" sz="4000" dirty="0"/>
          </a:p>
        </p:txBody>
      </p:sp>
      <p:sp>
        <p:nvSpPr>
          <p:cNvPr id="4" name="Flèche courbée vers la droite 3"/>
          <p:cNvSpPr/>
          <p:nvPr/>
        </p:nvSpPr>
        <p:spPr>
          <a:xfrm>
            <a:off x="4932040" y="3140968"/>
            <a:ext cx="936104" cy="115212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Flèche courbée vers la gauche 4"/>
          <p:cNvSpPr/>
          <p:nvPr/>
        </p:nvSpPr>
        <p:spPr>
          <a:xfrm>
            <a:off x="3059832" y="3140968"/>
            <a:ext cx="864096" cy="122413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627784" y="4509120"/>
            <a:ext cx="576064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hlinkClick r:id="rId3" action="ppaction://hlinkfile"/>
              </a:rPr>
              <a:t>1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2780928"/>
            <a:ext cx="7848872" cy="1143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fr-FR" sz="5400" b="1" dirty="0" smtClean="0"/>
              <a:t>LES </a:t>
            </a:r>
            <a:r>
              <a:rPr lang="fr-FR" sz="5400" b="1" dirty="0" smtClean="0">
                <a:hlinkClick r:id="rId2" action="ppaction://hlinkfile"/>
              </a:rPr>
              <a:t>RENCONTRES</a:t>
            </a:r>
            <a:endParaRPr lang="fr-FR" sz="54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060848"/>
            <a:ext cx="82296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sz="6000" b="1" dirty="0" smtClean="0">
                <a:hlinkClick r:id="rId2" action="ppaction://hlinkfile"/>
              </a:rPr>
              <a:t>EVALUATION</a:t>
            </a:r>
            <a:endParaRPr lang="fr-FR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91264" cy="115699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Combien sont-ils?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9672" y="1412776"/>
            <a:ext cx="6120680" cy="396044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fr-FR" sz="6600" dirty="0" smtClean="0"/>
              <a:t>Primaire:14,924</a:t>
            </a:r>
            <a:br>
              <a:rPr lang="fr-FR" sz="6600" dirty="0" smtClean="0"/>
            </a:br>
            <a:r>
              <a:rPr lang="fr-FR" sz="6600" dirty="0" smtClean="0"/>
              <a:t>Moyen:6247</a:t>
            </a:r>
            <a:r>
              <a:rPr lang="fr-FR" sz="6600" dirty="0" smtClean="0"/>
              <a:t/>
            </a:r>
            <a:br>
              <a:rPr lang="fr-FR" sz="6600" dirty="0" smtClean="0"/>
            </a:br>
            <a:r>
              <a:rPr lang="fr-FR" sz="6600" dirty="0" smtClean="0"/>
              <a:t>Secondaire:2953</a:t>
            </a:r>
            <a:r>
              <a:rPr lang="fr-FR" sz="5400" dirty="0" smtClean="0"/>
              <a:t/>
            </a:r>
            <a:br>
              <a:rPr lang="fr-FR" sz="5400" dirty="0" smtClean="0"/>
            </a:br>
            <a:endParaRPr lang="fr-FR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2718048"/>
            <a:ext cx="7200800" cy="1143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fr-FR" sz="7200" b="1" dirty="0" smtClean="0"/>
              <a:t>Pourquoi?</a:t>
            </a:r>
            <a:endParaRPr lang="fr-FR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 </a:t>
            </a:r>
            <a:r>
              <a:rPr lang="fr-FR" b="1" dirty="0" smtClean="0">
                <a:latin typeface="Algerian" pitchFamily="82" charset="0"/>
              </a:rPr>
              <a:t>L’importance </a:t>
            </a:r>
            <a:r>
              <a:rPr lang="fr-FR" b="1" dirty="0">
                <a:latin typeface="Algerian" pitchFamily="82" charset="0"/>
              </a:rPr>
              <a:t>de la première année d’enseignement: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r-FR" b="1" dirty="0" smtClean="0"/>
          </a:p>
          <a:p>
            <a:pPr>
              <a:buFont typeface="Wingdings" pitchFamily="2" charset="2"/>
              <a:buChar char="q"/>
            </a:pPr>
            <a:r>
              <a:rPr lang="fr-FR" sz="3600" b="1" dirty="0" smtClean="0"/>
              <a:t> </a:t>
            </a:r>
            <a:r>
              <a:rPr lang="fr-FR" sz="3600" b="1" dirty="0"/>
              <a:t>entrée dans le monde professionnel avec ses </a:t>
            </a:r>
            <a:r>
              <a:rPr lang="fr-FR" sz="3600" b="1" dirty="0" smtClean="0"/>
              <a:t>exigences et ses responsabilités</a:t>
            </a:r>
          </a:p>
          <a:p>
            <a:pPr>
              <a:buNone/>
            </a:pPr>
            <a:endParaRPr lang="fr-FR" sz="3600" b="1" dirty="0" smtClean="0"/>
          </a:p>
          <a:p>
            <a:pPr>
              <a:buFont typeface="Wingdings" pitchFamily="2" charset="2"/>
              <a:buChar char="q"/>
            </a:pPr>
            <a:r>
              <a:rPr lang="fr-FR" b="1" smtClean="0"/>
              <a:t> </a:t>
            </a:r>
            <a:r>
              <a:rPr lang="fr-FR" sz="3600" b="1" smtClean="0"/>
              <a:t> </a:t>
            </a:r>
            <a:r>
              <a:rPr lang="fr-FR" sz="3600" b="1" dirty="0"/>
              <a:t>période d’intense </a:t>
            </a:r>
            <a:r>
              <a:rPr lang="fr-FR" sz="3600" b="1" dirty="0" smtClean="0"/>
              <a:t>apprentissage</a:t>
            </a:r>
            <a:endParaRPr lang="fr-F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fr-FR" sz="3100" b="1" dirty="0" smtClean="0"/>
              <a:t/>
            </a:r>
            <a:br>
              <a:rPr lang="fr-FR" sz="3100" b="1" dirty="0" smtClean="0"/>
            </a:br>
            <a:r>
              <a:rPr lang="fr-FR" sz="3100" b="1" dirty="0" smtClean="0"/>
              <a:t/>
            </a:r>
            <a:br>
              <a:rPr lang="fr-FR" sz="3100" b="1" dirty="0" smtClean="0"/>
            </a:br>
            <a:r>
              <a:rPr lang="fr-FR" sz="3100" b="1" dirty="0" smtClean="0">
                <a:solidFill>
                  <a:schemeClr val="accent4">
                    <a:lumMod val="75000"/>
                  </a:schemeClr>
                </a:solidFill>
                <a:latin typeface="Algerian" pitchFamily="82" charset="0"/>
              </a:rPr>
              <a:t>Phase initiale précédant  La croissance professionnelle</a:t>
            </a:r>
            <a:r>
              <a:rPr lang="fr-FR" sz="2700" b="1" dirty="0" smtClean="0">
                <a:solidFill>
                  <a:schemeClr val="accent4">
                    <a:lumMod val="75000"/>
                  </a:schemeClr>
                </a:solidFill>
                <a:latin typeface="Algerian" pitchFamily="82" charset="0"/>
              </a:rPr>
              <a:t/>
            </a:r>
            <a:br>
              <a:rPr lang="fr-FR" sz="2700" b="1" dirty="0" smtClean="0">
                <a:solidFill>
                  <a:schemeClr val="accent4">
                    <a:lumMod val="75000"/>
                  </a:schemeClr>
                </a:solidFill>
                <a:latin typeface="Algerian" pitchFamily="82" charset="0"/>
              </a:rPr>
            </a:br>
            <a:r>
              <a:rPr lang="fr-FR" sz="2800" b="1" dirty="0" smtClean="0"/>
              <a:t/>
            </a:r>
            <a:br>
              <a:rPr lang="fr-FR" sz="2800" b="1" dirty="0" smtClean="0"/>
            </a:br>
            <a:endParaRPr lang="fr-FR" sz="28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4040188" cy="114300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55000" lnSpcReduction="20000"/>
          </a:bodyPr>
          <a:lstStyle/>
          <a:p>
            <a:pPr lvl="0" algn="ctr"/>
            <a:endParaRPr lang="fr-FR" dirty="0" smtClean="0"/>
          </a:p>
          <a:p>
            <a:pPr lvl="0" algn="ctr"/>
            <a:r>
              <a:rPr lang="fr-FR" sz="5900" smtClean="0"/>
              <a:t>Inquiétudes </a:t>
            </a:r>
            <a:r>
              <a:rPr lang="fr-FR" sz="5900" dirty="0"/>
              <a:t>des enseignants débutants</a:t>
            </a:r>
          </a:p>
          <a:p>
            <a:pPr algn="ctr"/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457200" y="2714619"/>
            <a:ext cx="4040188" cy="3411543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lvl="0"/>
            <a:r>
              <a:rPr lang="fr-FR" b="1" dirty="0">
                <a:latin typeface="Baskerville Old Face" pitchFamily="18" charset="0"/>
              </a:rPr>
              <a:t>inquiétude centrée sur l’enseignant,</a:t>
            </a:r>
          </a:p>
          <a:p>
            <a:pPr lvl="0"/>
            <a:r>
              <a:rPr lang="fr-FR" b="1" dirty="0">
                <a:latin typeface="Baskerville Old Face" pitchFamily="18" charset="0"/>
              </a:rPr>
              <a:t>inquiétude centrée sur le contenu et la structure de l’enseignement</a:t>
            </a:r>
          </a:p>
          <a:p>
            <a:r>
              <a:rPr lang="fr-FR" b="1" dirty="0">
                <a:latin typeface="Baskerville Old Face" pitchFamily="18" charset="0"/>
              </a:rPr>
              <a:t>et inquiétude centrée sur l’élève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>
          <a:xfrm>
            <a:off x="4645025" y="1428736"/>
            <a:ext cx="4041775" cy="64294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fr-FR" sz="2800" dirty="0"/>
              <a:t>Trois types de réactions </a:t>
            </a:r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>
          <a:xfrm>
            <a:off x="4645025" y="2285993"/>
            <a:ext cx="3998941" cy="400052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fr-FR" sz="3400" b="1" dirty="0" smtClean="0">
                <a:latin typeface="Baskerville Old Face" pitchFamily="18" charset="0"/>
              </a:rPr>
              <a:t>                     </a:t>
            </a:r>
            <a:r>
              <a:rPr lang="fr-FR" sz="3100" b="1" dirty="0" smtClean="0">
                <a:latin typeface="Baskerville Old Face" pitchFamily="18" charset="0"/>
              </a:rPr>
              <a:t>Ils : </a:t>
            </a:r>
          </a:p>
          <a:p>
            <a:pPr lvl="0"/>
            <a:r>
              <a:rPr lang="fr-FR" sz="3100" b="1" dirty="0" smtClean="0">
                <a:latin typeface="Baskerville Old Face" pitchFamily="18" charset="0"/>
              </a:rPr>
              <a:t>répéteront </a:t>
            </a:r>
            <a:r>
              <a:rPr lang="fr-FR" sz="2800" b="1" dirty="0" smtClean="0">
                <a:latin typeface="Baskerville Old Face" pitchFamily="18" charset="0"/>
              </a:rPr>
              <a:t>aveuglément</a:t>
            </a:r>
            <a:r>
              <a:rPr lang="fr-FR" sz="3100" b="1" dirty="0" smtClean="0">
                <a:latin typeface="Baskerville Old Face" pitchFamily="18" charset="0"/>
              </a:rPr>
              <a:t> </a:t>
            </a:r>
            <a:r>
              <a:rPr lang="fr-FR" sz="3100" b="1" dirty="0">
                <a:latin typeface="Baskerville Old Face" pitchFamily="18" charset="0"/>
              </a:rPr>
              <a:t>les modèles auxquels </a:t>
            </a:r>
            <a:r>
              <a:rPr lang="fr-FR" sz="3100" b="1" dirty="0" smtClean="0">
                <a:latin typeface="Baskerville Old Face" pitchFamily="18" charset="0"/>
              </a:rPr>
              <a:t>ils ont été exposés au </a:t>
            </a:r>
            <a:r>
              <a:rPr lang="fr-FR" sz="3100" b="1" dirty="0">
                <a:latin typeface="Baskerville Old Face" pitchFamily="18" charset="0"/>
              </a:rPr>
              <a:t>moment où </a:t>
            </a:r>
            <a:r>
              <a:rPr lang="fr-FR" sz="3100" b="1" dirty="0" smtClean="0">
                <a:latin typeface="Baskerville Old Face" pitchFamily="18" charset="0"/>
              </a:rPr>
              <a:t>ils étaient eux-mêmes élèves, </a:t>
            </a:r>
            <a:endParaRPr lang="fr-FR" sz="3100" b="1" dirty="0">
              <a:latin typeface="Baskerville Old Face" pitchFamily="18" charset="0"/>
            </a:endParaRPr>
          </a:p>
          <a:p>
            <a:pPr lvl="0"/>
            <a:r>
              <a:rPr lang="fr-FR" sz="3100" b="1" dirty="0" smtClean="0">
                <a:latin typeface="Baskerville Old Face" pitchFamily="18" charset="0"/>
              </a:rPr>
              <a:t>Agiront en fonctionnaires</a:t>
            </a:r>
            <a:endParaRPr lang="fr-FR" sz="3100" b="1" dirty="0">
              <a:latin typeface="Baskerville Old Face" pitchFamily="18" charset="0"/>
            </a:endParaRPr>
          </a:p>
          <a:p>
            <a:pPr lvl="0"/>
            <a:r>
              <a:rPr lang="fr-FR" sz="3100" b="1" dirty="0">
                <a:latin typeface="Baskerville Old Face" pitchFamily="18" charset="0"/>
              </a:rPr>
              <a:t> </a:t>
            </a:r>
            <a:r>
              <a:rPr lang="fr-FR" sz="3100" b="1" dirty="0" smtClean="0">
                <a:latin typeface="Baskerville Old Face" pitchFamily="18" charset="0"/>
              </a:rPr>
              <a:t>abandonneront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b="1" dirty="0" smtClean="0">
                <a:solidFill>
                  <a:schemeClr val="accent4">
                    <a:lumMod val="75000"/>
                  </a:schemeClr>
                </a:solidFill>
                <a:latin typeface="Algerian" pitchFamily="82" charset="0"/>
              </a:rPr>
              <a:t>L’ACCOMPAGNEMENT POUR UNE INSERTION PROFESSIONNELLE REUSSIE</a:t>
            </a:r>
            <a:endParaRPr lang="fr-FR" sz="3200" dirty="0">
              <a:solidFill>
                <a:schemeClr val="accent4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fr-FR" b="1" dirty="0">
                <a:latin typeface="Baskerville Old Face" pitchFamily="18" charset="0"/>
              </a:rPr>
              <a:t>constitue </a:t>
            </a:r>
            <a:r>
              <a:rPr lang="fr-FR" b="1" dirty="0" smtClean="0">
                <a:latin typeface="Baskerville Old Face" pitchFamily="18" charset="0"/>
              </a:rPr>
              <a:t>un </a:t>
            </a:r>
            <a:r>
              <a:rPr lang="fr-FR" b="1" dirty="0">
                <a:latin typeface="Baskerville Old Face" pitchFamily="18" charset="0"/>
              </a:rPr>
              <a:t>processus formel et planifié visant </a:t>
            </a:r>
            <a:r>
              <a:rPr lang="fr-FR" b="1" dirty="0" smtClean="0">
                <a:latin typeface="Baskerville Old Face" pitchFamily="18" charset="0"/>
              </a:rPr>
              <a:t>à introduire</a:t>
            </a:r>
            <a:r>
              <a:rPr lang="fr-FR" b="1" dirty="0">
                <a:latin typeface="Baskerville Old Face" pitchFamily="18" charset="0"/>
              </a:rPr>
              <a:t>, à orienter ou à initier les nouveaux enseignants à leur nouvelle fonction afin de </a:t>
            </a:r>
            <a:r>
              <a:rPr lang="fr-FR" b="1" dirty="0" smtClean="0">
                <a:latin typeface="Baskerville Old Face" pitchFamily="18" charset="0"/>
              </a:rPr>
              <a:t>:</a:t>
            </a:r>
          </a:p>
          <a:p>
            <a:pPr lvl="0">
              <a:buNone/>
            </a:pPr>
            <a:r>
              <a:rPr lang="fr-FR" b="1" dirty="0">
                <a:latin typeface="Baskerville Old Face" pitchFamily="18" charset="0"/>
              </a:rPr>
              <a:t> </a:t>
            </a:r>
            <a:r>
              <a:rPr lang="fr-FR" b="1" dirty="0" smtClean="0">
                <a:latin typeface="Baskerville Old Face" pitchFamily="18" charset="0"/>
              </a:rPr>
              <a:t>     - les libérer de leurs inquiétudes;</a:t>
            </a:r>
          </a:p>
          <a:p>
            <a:pPr lvl="0">
              <a:buNone/>
            </a:pPr>
            <a:r>
              <a:rPr lang="fr-FR" b="1" dirty="0">
                <a:latin typeface="Baskerville Old Face" pitchFamily="18" charset="0"/>
              </a:rPr>
              <a:t> </a:t>
            </a:r>
            <a:r>
              <a:rPr lang="fr-FR" b="1" dirty="0" smtClean="0">
                <a:latin typeface="Baskerville Old Face" pitchFamily="18" charset="0"/>
              </a:rPr>
              <a:t>     - maximiser</a:t>
            </a:r>
            <a:r>
              <a:rPr lang="fr-FR" b="1" dirty="0">
                <a:latin typeface="Baskerville Old Face" pitchFamily="18" charset="0"/>
              </a:rPr>
              <a:t>, aussitôt que possible, leur satisfaction, leur motivation au travail et leur </a:t>
            </a:r>
            <a:r>
              <a:rPr lang="fr-FR" b="1" dirty="0" smtClean="0">
                <a:latin typeface="Baskerville Old Face" pitchFamily="18" charset="0"/>
              </a:rPr>
              <a:t>rendement</a:t>
            </a:r>
            <a:endParaRPr lang="fr-FR" b="1" dirty="0">
              <a:latin typeface="Baskerville Old Face" pitchFamily="18" charset="0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 </a:t>
            </a:r>
            <a:br>
              <a:rPr lang="fr-FR" b="1" dirty="0" smtClean="0"/>
            </a:br>
            <a:r>
              <a:rPr lang="fr-FR" b="1" dirty="0" smtClean="0"/>
              <a:t>ACCOMPAGNER UN ENSEIGNANT DEBUTANT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En quoi consiste l’accompagnement et quel est son objectif ?</a:t>
            </a:r>
            <a:endParaRPr lang="fr-FR" dirty="0" smtClean="0"/>
          </a:p>
          <a:p>
            <a:r>
              <a:rPr lang="fr-FR" dirty="0" smtClean="0"/>
              <a:t>     L’accompagnement est </a:t>
            </a:r>
            <a:r>
              <a:rPr lang="fr-FR" b="1" dirty="0" smtClean="0"/>
              <a:t>un temps de formation</a:t>
            </a:r>
            <a:r>
              <a:rPr lang="fr-FR" dirty="0" smtClean="0"/>
              <a:t> </a:t>
            </a:r>
            <a:r>
              <a:rPr lang="fr-FR" b="1" dirty="0" smtClean="0"/>
              <a:t>où l’enseignant qui débute</a:t>
            </a:r>
            <a:r>
              <a:rPr lang="fr-FR" dirty="0" smtClean="0"/>
              <a:t> dans le métier </a:t>
            </a:r>
            <a:r>
              <a:rPr lang="fr-FR" b="1" dirty="0" smtClean="0"/>
              <a:t>apprend les gestes professionnels</a:t>
            </a:r>
            <a:r>
              <a:rPr lang="fr-FR" dirty="0" smtClean="0"/>
              <a:t> </a:t>
            </a:r>
            <a:r>
              <a:rPr lang="fr-FR" b="1" dirty="0" smtClean="0"/>
              <a:t>avec un collègue plus expérimenté</a:t>
            </a:r>
            <a:r>
              <a:rPr lang="fr-FR" dirty="0" smtClean="0"/>
              <a:t>. Ce qui lui permettra de prendre confiance en lui,  et de gagner en autonomie.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67544" y="908720"/>
          <a:ext cx="7560840" cy="5491245"/>
        </p:xfrm>
        <a:graphic>
          <a:graphicData uri="http://schemas.openxmlformats.org/drawingml/2006/table">
            <a:tbl>
              <a:tblPr/>
              <a:tblGrid>
                <a:gridCol w="3588826"/>
                <a:gridCol w="3972014"/>
              </a:tblGrid>
              <a:tr h="194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365F91"/>
                          </a:solidFill>
                          <a:latin typeface="Cambria"/>
                          <a:ea typeface="Calibri"/>
                          <a:cs typeface="Arial"/>
                        </a:rPr>
                        <a:t>Missions</a:t>
                      </a:r>
                      <a:endParaRPr lang="fr-FR" sz="16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367" marR="5736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365F91"/>
                          </a:solidFill>
                          <a:latin typeface="Cambria"/>
                          <a:ea typeface="Calibri"/>
                          <a:cs typeface="Arial"/>
                        </a:rPr>
                        <a:t>Rôle</a:t>
                      </a:r>
                      <a:endParaRPr lang="fr-FR" sz="16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367" marR="5736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6535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fr-FR" sz="1600" b="1" dirty="0">
                          <a:solidFill>
                            <a:srgbClr val="365F91"/>
                          </a:solidFill>
                          <a:latin typeface="Cambria"/>
                          <a:ea typeface="Calibri"/>
                          <a:cs typeface="Arial"/>
                        </a:rPr>
                        <a:t>Aide à l’intégration</a:t>
                      </a:r>
                      <a:endParaRPr lang="fr-FR" sz="16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365F91"/>
                          </a:solidFill>
                          <a:latin typeface="Cambria"/>
                          <a:ea typeface="Calibri"/>
                          <a:cs typeface="Arial"/>
                        </a:rPr>
                        <a:t>professionnelle</a:t>
                      </a:r>
                      <a:endParaRPr lang="fr-FR" sz="16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367" marR="5736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fr-FR" sz="1600" b="1" dirty="0">
                          <a:solidFill>
                            <a:srgbClr val="365F91"/>
                          </a:solidFill>
                          <a:latin typeface="Cambria"/>
                          <a:ea typeface="Calibri"/>
                          <a:cs typeface="Arial"/>
                        </a:rPr>
                        <a:t>Faciliter l’installation du stagiaire dans l’établissement </a:t>
                      </a:r>
                      <a:endParaRPr lang="fr-FR" sz="16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fr-FR" sz="1600" b="1" dirty="0">
                          <a:solidFill>
                            <a:srgbClr val="365F91"/>
                          </a:solidFill>
                          <a:latin typeface="Cambria"/>
                          <a:ea typeface="Calibri"/>
                          <a:cs typeface="Arial"/>
                        </a:rPr>
                        <a:t>Favoriser son intégration dans l’équipe enseignante</a:t>
                      </a:r>
                      <a:endParaRPr lang="fr-FR" sz="16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367" marR="5736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102400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fr-FR" sz="1600" b="1" dirty="0">
                          <a:solidFill>
                            <a:srgbClr val="365F91"/>
                          </a:solidFill>
                          <a:latin typeface="Cambria"/>
                          <a:ea typeface="Calibri"/>
                          <a:cs typeface="Arial"/>
                        </a:rPr>
                        <a:t>Aide à la l’acquisition ou à la construction des compétences professionnelles jugées prioritaires dans l’entrée en fonction </a:t>
                      </a:r>
                      <a:endParaRPr lang="fr-FR" sz="16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367" marR="573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fr-FR" sz="1600" b="1" dirty="0">
                          <a:solidFill>
                            <a:srgbClr val="365F91"/>
                          </a:solidFill>
                          <a:latin typeface="Cambria"/>
                          <a:ea typeface="Calibri"/>
                          <a:cs typeface="Arial"/>
                        </a:rPr>
                        <a:t>Engager le processus d’acquisition des savoir-faire professionnels pour le développement des compétences professionnelles :</a:t>
                      </a:r>
                      <a:endParaRPr lang="fr-FR" sz="16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fr-FR" sz="1600" b="1" dirty="0">
                          <a:solidFill>
                            <a:srgbClr val="365F91"/>
                          </a:solidFill>
                          <a:latin typeface="Cambria"/>
                          <a:ea typeface="Calibri"/>
                          <a:cs typeface="Arial"/>
                        </a:rPr>
                        <a:t>en encadrant ses pratiques, </a:t>
                      </a:r>
                      <a:endParaRPr lang="fr-FR" sz="16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fr-FR" sz="1600" b="1" dirty="0">
                          <a:solidFill>
                            <a:srgbClr val="365F91"/>
                          </a:solidFill>
                          <a:latin typeface="Cambria"/>
                          <a:ea typeface="Calibri"/>
                          <a:cs typeface="Arial"/>
                        </a:rPr>
                        <a:t>en suscitant sa réflexion sur celles-ci </a:t>
                      </a:r>
                      <a:endParaRPr lang="fr-FR" sz="16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fr-FR" sz="1600" b="1" dirty="0">
                          <a:solidFill>
                            <a:srgbClr val="365F91"/>
                          </a:solidFill>
                          <a:latin typeface="Cambria"/>
                          <a:ea typeface="Calibri"/>
                          <a:cs typeface="Arial"/>
                        </a:rPr>
                        <a:t>en lui faisant prendre conscience des effets de ses décisions et de son action sur la classe et l’apprentissage des élèves</a:t>
                      </a:r>
                      <a:endParaRPr lang="fr-FR" sz="16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367" marR="573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86765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fr-FR" sz="1600" b="1" dirty="0">
                          <a:solidFill>
                            <a:srgbClr val="365F91"/>
                          </a:solidFill>
                          <a:latin typeface="Cambria"/>
                          <a:ea typeface="Calibri"/>
                          <a:cs typeface="Arial"/>
                        </a:rPr>
                        <a:t>Evaluation  </a:t>
                      </a:r>
                      <a:endParaRPr lang="fr-FR" sz="16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367" marR="573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rtl="0"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Calibri"/>
                        </a:rPr>
                        <a:t>Aider le stagiaire à se situer par rapport aux compétences à acquérir</a:t>
                      </a:r>
                      <a:endParaRPr lang="fr-FR" sz="16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 </a:t>
                      </a:r>
                      <a:endParaRPr lang="fr-FR" sz="16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7367" marR="573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22694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Quelle sont les missions et le rôle  de l’accompagnateur?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328</Words>
  <Application>Microsoft Office PowerPoint</Application>
  <PresentationFormat>Affichage à l'écran (4:3)</PresentationFormat>
  <Paragraphs>66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L’accompagnement des enseignants nouvellement recrutés</vt:lpstr>
      <vt:lpstr>Combien sont-ils? </vt:lpstr>
      <vt:lpstr>Primaire:14,924 Moyen:6247 Secondaire:2953 </vt:lpstr>
      <vt:lpstr>Pourquoi?</vt:lpstr>
      <vt:lpstr>  L’importance de la première année d’enseignement: </vt:lpstr>
      <vt:lpstr>  Phase initiale précédant  La croissance professionnelle  </vt:lpstr>
      <vt:lpstr>L’ACCOMPAGNEMENT POUR UNE INSERTION PROFESSIONNELLE REUSSIE</vt:lpstr>
      <vt:lpstr>  ACCOMPAGNER UN ENSEIGNANT DEBUTANT </vt:lpstr>
      <vt:lpstr>Diapositive 9</vt:lpstr>
      <vt:lpstr> Où se déroulera l’accompagnement et qu’elle sera sa durée? </vt:lpstr>
      <vt:lpstr> LA DIMENSION FORMATIVE DE L’ACCOMPAGNEMENT</vt:lpstr>
      <vt:lpstr>MODALITES PRATIQUES</vt:lpstr>
      <vt:lpstr>Diapositive 13</vt:lpstr>
      <vt:lpstr>Diapositive 14</vt:lpstr>
      <vt:lpstr>Diapositive 15</vt:lpstr>
      <vt:lpstr>Guides</vt:lpstr>
      <vt:lpstr>LES RENCONTRES</vt:lpstr>
      <vt:lpstr>EVALUATION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L’accompagnement pourquoi?</dc:title>
  <dc:creator>Acer</dc:creator>
  <cp:lastModifiedBy>INFO</cp:lastModifiedBy>
  <cp:revision>25</cp:revision>
  <dcterms:created xsi:type="dcterms:W3CDTF">2014-10-22T21:33:22Z</dcterms:created>
  <dcterms:modified xsi:type="dcterms:W3CDTF">2014-11-05T09:27:38Z</dcterms:modified>
</cp:coreProperties>
</file>