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5" r:id="rId3"/>
    <p:sldId id="296" r:id="rId4"/>
    <p:sldId id="301" r:id="rId5"/>
    <p:sldId id="283" r:id="rId6"/>
    <p:sldId id="299" r:id="rId7"/>
    <p:sldId id="266" r:id="rId8"/>
    <p:sldId id="311" r:id="rId9"/>
    <p:sldId id="273" r:id="rId10"/>
    <p:sldId id="300" r:id="rId11"/>
    <p:sldId id="268" r:id="rId12"/>
    <p:sldId id="257" r:id="rId13"/>
    <p:sldId id="302" r:id="rId14"/>
    <p:sldId id="303" r:id="rId15"/>
    <p:sldId id="305" r:id="rId16"/>
    <p:sldId id="307" r:id="rId17"/>
    <p:sldId id="309" r:id="rId18"/>
    <p:sldId id="285" r:id="rId19"/>
    <p:sldId id="310" r:id="rId2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A1255-7EE9-44C2-B4EA-B8C97251C2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69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6E591-6435-4844-8CEF-A56922630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12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23C10-2ED5-4C13-91B4-E9B3581A2D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94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D9F6E-EBBC-4BF5-A64E-FA7AB8AF80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36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57CAA-6C31-4068-969A-A3D1B4B827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76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9194D-40A0-4608-9B5A-4D825B840A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1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A315-2C6F-4EB9-99DC-5DAE8B0851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53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F968-4FB7-4098-B384-5046F8D774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67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CF38-0446-4E45-A1E3-3B6CA2BFC5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47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C209-D875-4E0A-8B45-64B0312551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6A79A-1005-4EE1-A043-C72626A0E2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8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B3E9FD0-2996-455C-9187-6517DE1BE9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2016125"/>
          </a:xfrm>
        </p:spPr>
        <p:txBody>
          <a:bodyPr/>
          <a:lstStyle/>
          <a:p>
            <a:r>
              <a:rPr lang="fr-BE" b="1" smtClean="0"/>
              <a:t>La notion de compétence : définitions et notions voisines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81300"/>
            <a:ext cx="6400800" cy="28575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fr-BE" sz="2400" b="1" dirty="0" smtClean="0"/>
          </a:p>
          <a:p>
            <a:pPr>
              <a:defRPr/>
            </a:pPr>
            <a:r>
              <a:rPr lang="fr-BE" sz="2400" b="1" dirty="0" smtClean="0"/>
              <a:t>Formation à l’approche par compétences</a:t>
            </a:r>
          </a:p>
          <a:p>
            <a:pPr>
              <a:defRPr/>
            </a:pPr>
            <a:r>
              <a:rPr lang="fr-BE" sz="2400" b="1" dirty="0" smtClean="0"/>
              <a:t>Ministère de l’Education Nationale</a:t>
            </a:r>
          </a:p>
          <a:p>
            <a:pPr>
              <a:defRPr/>
            </a:pPr>
            <a:endParaRPr lang="fr-BE" sz="2400" b="1" dirty="0" smtClean="0"/>
          </a:p>
          <a:p>
            <a:pPr>
              <a:defRPr/>
            </a:pPr>
            <a:endParaRPr lang="fr-BE" sz="2400" b="1" dirty="0"/>
          </a:p>
          <a:p>
            <a:pPr>
              <a:defRPr/>
            </a:pPr>
            <a:r>
              <a:rPr lang="fr-BE" sz="2400" b="1" dirty="0" smtClean="0"/>
              <a:t>Bernard Rey, Sabine Kahn, Sylvie Van Lint</a:t>
            </a:r>
          </a:p>
          <a:p>
            <a:pPr>
              <a:defRPr/>
            </a:pPr>
            <a:r>
              <a:rPr lang="fr-BE" sz="2400" b="1" dirty="0" smtClean="0"/>
              <a:t>Université Libre de Bruxelles. UNICEF</a:t>
            </a:r>
          </a:p>
          <a:p>
            <a:pPr>
              <a:defRPr/>
            </a:pPr>
            <a:r>
              <a:rPr lang="fr-BE" b="1" dirty="0" smtClean="0"/>
              <a:t> </a:t>
            </a:r>
            <a:endParaRPr lang="fr-B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561975"/>
          </a:xfrm>
        </p:spPr>
        <p:txBody>
          <a:bodyPr/>
          <a:lstStyle/>
          <a:p>
            <a:r>
              <a:rPr lang="fr-BE" sz="3200" b="1" dirty="0" smtClean="0">
                <a:solidFill>
                  <a:srgbClr val="00B050"/>
                </a:solidFill>
              </a:rPr>
              <a:t>Exemples de procédures</a:t>
            </a:r>
            <a:br>
              <a:rPr lang="fr-BE" sz="3200" b="1" dirty="0" smtClean="0">
                <a:solidFill>
                  <a:srgbClr val="00B050"/>
                </a:solidFill>
              </a:rPr>
            </a:br>
            <a:r>
              <a:rPr lang="fr-BE" sz="2800" b="1" dirty="0" smtClean="0">
                <a:solidFill>
                  <a:srgbClr val="00B050"/>
                </a:solidFill>
              </a:rPr>
              <a:t>(ou savoir-faire)</a:t>
            </a:r>
            <a:endParaRPr lang="fr-BE" sz="3200" b="1" dirty="0" smtClean="0">
              <a:solidFill>
                <a:srgbClr val="00B050"/>
              </a:solidFill>
            </a:endParaRP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fr-BE" sz="2400" b="1" dirty="0" smtClean="0">
                <a:solidFill>
                  <a:srgbClr val="00B050"/>
                </a:solidFill>
              </a:rPr>
              <a:t>Savoir mesurer une longueur, un angle, une durée.</a:t>
            </a:r>
          </a:p>
          <a:p>
            <a:r>
              <a:rPr lang="fr-BE" sz="2400" b="1" dirty="0" smtClean="0">
                <a:solidFill>
                  <a:srgbClr val="00B050"/>
                </a:solidFill>
              </a:rPr>
              <a:t>Tracer des figures simples.</a:t>
            </a:r>
          </a:p>
          <a:p>
            <a:pPr lvl="0"/>
            <a:r>
              <a:rPr lang="fr-BE" sz="2400" b="1" dirty="0">
                <a:solidFill>
                  <a:srgbClr val="00B050"/>
                </a:solidFill>
              </a:rPr>
              <a:t>Maitriser les grands mouvements fondamentaux de déplacement (courir, grimper, glisser, sauter, se suspendre, s’arrêter, s’appuyer, se </a:t>
            </a:r>
            <a:r>
              <a:rPr lang="fr-BE" sz="2400" b="1" dirty="0" smtClean="0">
                <a:solidFill>
                  <a:srgbClr val="00B050"/>
                </a:solidFill>
              </a:rPr>
              <a:t>réceptionner…).</a:t>
            </a:r>
            <a:endParaRPr lang="fr-BE" sz="2400" b="1" dirty="0" smtClean="0">
              <a:solidFill>
                <a:srgbClr val="00B050"/>
              </a:solidFill>
            </a:endParaRPr>
          </a:p>
          <a:p>
            <a:r>
              <a:rPr lang="fr-BE" sz="2400" b="1" dirty="0" smtClean="0">
                <a:solidFill>
                  <a:srgbClr val="00B050"/>
                </a:solidFill>
              </a:rPr>
              <a:t>Utiliser le dictionnaire pour trouver des mots nouveaux.</a:t>
            </a:r>
          </a:p>
          <a:p>
            <a:r>
              <a:rPr lang="fr-BE" sz="2400" b="1" dirty="0" smtClean="0"/>
              <a:t>Maîtriser les principales unités de mesure.</a:t>
            </a:r>
            <a:endParaRPr lang="fr-BE" sz="2400" b="1" dirty="0" smtClean="0"/>
          </a:p>
          <a:p>
            <a:r>
              <a:rPr lang="fr-BE" sz="2400" b="1" dirty="0" smtClean="0">
                <a:solidFill>
                  <a:srgbClr val="00B050"/>
                </a:solidFill>
              </a:rPr>
              <a:t>Repérer les marques de l’organisation d’un texte (paragraphes, titres, intertitres</a:t>
            </a:r>
            <a:r>
              <a:rPr lang="fr-BE" sz="2400" b="1" dirty="0" smtClean="0">
                <a:solidFill>
                  <a:srgbClr val="00B050"/>
                </a:solidFill>
              </a:rPr>
              <a:t>).</a:t>
            </a:r>
            <a:endParaRPr lang="fr-BE" sz="2400" b="1" dirty="0" smtClean="0">
              <a:solidFill>
                <a:srgbClr val="00B050"/>
              </a:solidFill>
            </a:endParaRPr>
          </a:p>
          <a:p>
            <a:r>
              <a:rPr lang="fr-BE" sz="2400" b="1" dirty="0" smtClean="0">
                <a:solidFill>
                  <a:srgbClr val="00B050"/>
                </a:solidFill>
              </a:rPr>
              <a:t>Lire </a:t>
            </a:r>
            <a:r>
              <a:rPr lang="fr-BE" sz="2400" b="1" dirty="0" smtClean="0">
                <a:solidFill>
                  <a:srgbClr val="FF0000"/>
                </a:solidFill>
              </a:rPr>
              <a:t>et utiliser </a:t>
            </a:r>
            <a:r>
              <a:rPr lang="fr-BE" sz="2400" b="1" dirty="0" smtClean="0">
                <a:solidFill>
                  <a:srgbClr val="00B050"/>
                </a:solidFill>
              </a:rPr>
              <a:t>des représentations cartographiques.</a:t>
            </a:r>
            <a:endParaRPr lang="fr-BE" sz="24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0"/>
            <a:ext cx="8229600" cy="561975"/>
          </a:xfrm>
        </p:spPr>
        <p:txBody>
          <a:bodyPr/>
          <a:lstStyle/>
          <a:p>
            <a:pPr eaLnBrk="1" hangingPunct="1"/>
            <a:r>
              <a:rPr lang="fr-BE" sz="2800" b="1" dirty="0" smtClean="0">
                <a:solidFill>
                  <a:srgbClr val="FF0000"/>
                </a:solidFill>
              </a:rPr>
              <a:t>Exemples de compétences 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561975"/>
            <a:ext cx="8229600" cy="5043488"/>
          </a:xfrm>
        </p:spPr>
        <p:txBody>
          <a:bodyPr/>
          <a:lstStyle/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Savoir orienter sa lecture en fonction de la situation de communication.</a:t>
            </a: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Organiser une suite d’opérations conduisant à la résolution d’un problème.</a:t>
            </a: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Savoir formuler sur ses lectures une opinion écrite ou orale.</a:t>
            </a: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Pratiquer une démarche scientifique.</a:t>
            </a:r>
            <a:endParaRPr lang="fr-BE" sz="2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Savoir adapter son écrit au destinataire et à l’effet recherché.</a:t>
            </a: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Savoir utiliser les règles d’orthographes lexicales et grammaticales.</a:t>
            </a: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Saisir quand une situation de la vie courante se prête à un traitement mathématique.</a:t>
            </a:r>
          </a:p>
          <a:p>
            <a:pPr eaLnBrk="1" hangingPunct="1"/>
            <a:r>
              <a:rPr lang="fr-BE" sz="2400" b="1" dirty="0">
                <a:solidFill>
                  <a:srgbClr val="FF0000"/>
                </a:solidFill>
              </a:rPr>
              <a:t>Savoir </a:t>
            </a:r>
            <a:r>
              <a:rPr lang="fr-BE" sz="2400" b="1" dirty="0" smtClean="0">
                <a:solidFill>
                  <a:srgbClr val="FF0000"/>
                </a:solidFill>
              </a:rPr>
              <a:t>interpréter</a:t>
            </a:r>
            <a:r>
              <a:rPr lang="fr-BE" sz="2400" b="1" dirty="0" smtClean="0">
                <a:solidFill>
                  <a:srgbClr val="FF0000"/>
                </a:solidFill>
              </a:rPr>
              <a:t> </a:t>
            </a:r>
            <a:r>
              <a:rPr lang="fr-BE" sz="2400" b="1" dirty="0">
                <a:solidFill>
                  <a:srgbClr val="FF0000"/>
                </a:solidFill>
              </a:rPr>
              <a:t>un graphique, un tableau, un diagramme.</a:t>
            </a:r>
          </a:p>
          <a:p>
            <a:pPr eaLnBrk="1" hangingPunct="1"/>
            <a:endParaRPr lang="fr-BE" sz="2400" b="1" dirty="0" smtClean="0">
              <a:solidFill>
                <a:srgbClr val="FF0000"/>
              </a:solidFill>
            </a:endParaRPr>
          </a:p>
          <a:p>
            <a:pPr eaLnBrk="1" hangingPunct="1"/>
            <a:endParaRPr lang="fr-F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600" b="1" dirty="0" smtClean="0">
                <a:solidFill>
                  <a:srgbClr val="002060"/>
                </a:solidFill>
              </a:rPr>
              <a:t>Exemples de</a:t>
            </a:r>
            <a:br>
              <a:rPr lang="fr-BE" sz="3600" b="1" dirty="0" smtClean="0">
                <a:solidFill>
                  <a:srgbClr val="002060"/>
                </a:solidFill>
              </a:rPr>
            </a:br>
            <a:r>
              <a:rPr lang="fr-BE" sz="3600" b="1" dirty="0" smtClean="0">
                <a:solidFill>
                  <a:srgbClr val="002060"/>
                </a:solidFill>
              </a:rPr>
              <a:t>compétences générales</a:t>
            </a:r>
            <a:br>
              <a:rPr lang="fr-BE" sz="3600" b="1" dirty="0" smtClean="0">
                <a:solidFill>
                  <a:srgbClr val="002060"/>
                </a:solidFill>
              </a:rPr>
            </a:br>
            <a:r>
              <a:rPr lang="fr-BE" sz="2400" b="1" dirty="0" smtClean="0">
                <a:solidFill>
                  <a:srgbClr val="002060"/>
                </a:solidFill>
              </a:rPr>
              <a:t>(une partie des compétences transversales)</a:t>
            </a:r>
            <a:endParaRPr lang="fr-FR" sz="3600" b="1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/>
            <a:r>
              <a:rPr lang="fr-BE" b="1" dirty="0" smtClean="0">
                <a:solidFill>
                  <a:srgbClr val="002060"/>
                </a:solidFill>
              </a:rPr>
              <a:t>Savoir traiter l’information. Savoir exploiter l’information.</a:t>
            </a:r>
          </a:p>
          <a:p>
            <a:pPr eaLnBrk="1" hangingPunct="1"/>
            <a:r>
              <a:rPr lang="fr-BE" b="1" dirty="0" smtClean="0">
                <a:solidFill>
                  <a:srgbClr val="002060"/>
                </a:solidFill>
              </a:rPr>
              <a:t>Savoir formuler une hypothèse, une conjecture.  </a:t>
            </a:r>
          </a:p>
          <a:p>
            <a:pPr eaLnBrk="1" hangingPunct="1"/>
            <a:r>
              <a:rPr lang="fr-BE" b="1" dirty="0" smtClean="0">
                <a:solidFill>
                  <a:srgbClr val="002060"/>
                </a:solidFill>
              </a:rPr>
              <a:t>Savoir prendre des initiatives.  </a:t>
            </a:r>
          </a:p>
          <a:p>
            <a:pPr eaLnBrk="1" hangingPunct="1"/>
            <a:r>
              <a:rPr lang="fr-BE" b="1" dirty="0" smtClean="0">
                <a:solidFill>
                  <a:srgbClr val="002060"/>
                </a:solidFill>
              </a:rPr>
              <a:t>Savoir identifier un problème et mettre au point une démarche de résolution.</a:t>
            </a:r>
          </a:p>
          <a:p>
            <a:pPr eaLnBrk="1" hangingPunct="1"/>
            <a:r>
              <a:rPr lang="fr-BE" b="1" dirty="0" smtClean="0">
                <a:solidFill>
                  <a:srgbClr val="002060"/>
                </a:solidFill>
              </a:rPr>
              <a:t>Savoir observer.</a:t>
            </a:r>
            <a:endParaRPr lang="fr-FR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857250" lvl="1" indent="-457200"/>
            <a:r>
              <a:rPr lang="fr-BE" b="1" dirty="0" smtClean="0">
                <a:solidFill>
                  <a:srgbClr val="0070C0"/>
                </a:solidFill>
              </a:rPr>
              <a:t>Connaissances</a:t>
            </a:r>
          </a:p>
          <a:p>
            <a:pPr marL="857250" lvl="1" indent="-457200"/>
            <a:r>
              <a:rPr lang="fr-BE" b="1" dirty="0" smtClean="0">
                <a:solidFill>
                  <a:srgbClr val="00B050"/>
                </a:solidFill>
              </a:rPr>
              <a:t>Procédures </a:t>
            </a:r>
            <a:r>
              <a:rPr lang="fr-BE" b="1" dirty="0">
                <a:solidFill>
                  <a:srgbClr val="00B050"/>
                </a:solidFill>
              </a:rPr>
              <a:t>(ou savoir-faire</a:t>
            </a:r>
            <a:r>
              <a:rPr lang="fr-BE" b="1" dirty="0" smtClean="0">
                <a:solidFill>
                  <a:srgbClr val="00B050"/>
                </a:solidFill>
              </a:rPr>
              <a:t>)</a:t>
            </a:r>
          </a:p>
          <a:p>
            <a:pPr marL="857250" lvl="1" indent="-457200"/>
            <a:r>
              <a:rPr lang="fr-BE" b="1" dirty="0" smtClean="0">
                <a:solidFill>
                  <a:srgbClr val="FF0000"/>
                </a:solidFill>
              </a:rPr>
              <a:t>Compétences</a:t>
            </a:r>
            <a:r>
              <a:rPr lang="fr-BE" b="1" dirty="0" smtClean="0">
                <a:solidFill>
                  <a:srgbClr val="00B050"/>
                </a:solidFill>
              </a:rPr>
              <a:t> </a:t>
            </a:r>
          </a:p>
          <a:p>
            <a:pPr marL="857250" lvl="1" indent="-457200"/>
            <a:r>
              <a:rPr lang="fr-BE" b="1" dirty="0" smtClean="0">
                <a:solidFill>
                  <a:srgbClr val="002060"/>
                </a:solidFill>
              </a:rPr>
              <a:t>Compétences </a:t>
            </a:r>
            <a:r>
              <a:rPr lang="fr-BE" b="1" dirty="0">
                <a:solidFill>
                  <a:srgbClr val="002060"/>
                </a:solidFill>
              </a:rPr>
              <a:t>générales</a:t>
            </a:r>
          </a:p>
          <a:p>
            <a:pPr marL="857250" lvl="1" indent="-457200"/>
            <a:endParaRPr lang="fr-BE" b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fr-BE" dirty="0"/>
          </a:p>
          <a:p>
            <a:pPr marL="2628900" lvl="6" indent="0">
              <a:buNone/>
            </a:pPr>
            <a:r>
              <a:rPr lang="fr-BE" sz="3600" b="1" dirty="0" smtClean="0"/>
              <a:t>Comment identifier ces différents éléments dans un programme ?</a:t>
            </a:r>
            <a:endParaRPr lang="fr-BE" sz="3600" b="1" dirty="0"/>
          </a:p>
        </p:txBody>
      </p:sp>
      <p:sp>
        <p:nvSpPr>
          <p:cNvPr id="4" name="Flèche droite 3"/>
          <p:cNvSpPr/>
          <p:nvPr/>
        </p:nvSpPr>
        <p:spPr>
          <a:xfrm>
            <a:off x="1259632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8974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>
                <a:solidFill>
                  <a:srgbClr val="0070C0"/>
                </a:solidFill>
              </a:rPr>
              <a:t>S’il s’agit d’un énoncé à mémoriser</a:t>
            </a:r>
          </a:p>
          <a:p>
            <a:pPr marL="0" indent="0">
              <a:buNone/>
            </a:pPr>
            <a:r>
              <a:rPr lang="fr-BE" b="1" dirty="0" smtClean="0">
                <a:solidFill>
                  <a:srgbClr val="0070C0"/>
                </a:solidFill>
              </a:rPr>
              <a:t>(une définition, une règle, une formule, l’énoncé d’un fait),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3600" b="1" dirty="0" smtClean="0">
                <a:solidFill>
                  <a:srgbClr val="0070C0"/>
                </a:solidFill>
              </a:rPr>
              <a:t>C’est une connaissance</a:t>
            </a:r>
          </a:p>
          <a:p>
            <a:pPr marL="0" indent="0" algn="ctr">
              <a:buNone/>
            </a:pPr>
            <a:r>
              <a:rPr lang="fr-BE" sz="3600" b="1" dirty="0" smtClean="0">
                <a:solidFill>
                  <a:srgbClr val="0070C0"/>
                </a:solidFill>
              </a:rPr>
              <a:t>(autrement dit un « savoir informatif » ou « savoir »)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lèche vers le bas 3"/>
          <p:cNvSpPr/>
          <p:nvPr/>
        </p:nvSpPr>
        <p:spPr>
          <a:xfrm>
            <a:off x="4329684" y="24208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0315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fr-BE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fr-BE" b="1" dirty="0" smtClean="0">
                <a:solidFill>
                  <a:srgbClr val="00B050"/>
                </a:solidFill>
              </a:rPr>
              <a:t>S’il s’agit d’une opération qu’on peut faire automatiser par les élèves ( parce qu’elle reste toujours la même dans toutes les situations)</a:t>
            </a:r>
          </a:p>
          <a:p>
            <a:pPr marL="0" indent="0">
              <a:buNone/>
            </a:pPr>
            <a:r>
              <a:rPr lang="fr-BE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fr-BE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fr-BE" sz="36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BE" sz="3600" b="1" dirty="0" smtClean="0">
                <a:solidFill>
                  <a:srgbClr val="00B050"/>
                </a:solidFill>
              </a:rPr>
              <a:t>C’est une procédure</a:t>
            </a:r>
          </a:p>
          <a:p>
            <a:pPr marL="0" indent="0" algn="ctr">
              <a:buNone/>
            </a:pPr>
            <a:r>
              <a:rPr lang="fr-BE" sz="3600" b="1" dirty="0" smtClean="0">
                <a:solidFill>
                  <a:srgbClr val="00B050"/>
                </a:solidFill>
              </a:rPr>
              <a:t>(autrement dit un « savoir-faire »)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lèche vers le bas 3"/>
          <p:cNvSpPr/>
          <p:nvPr/>
        </p:nvSpPr>
        <p:spPr>
          <a:xfrm>
            <a:off x="4329684" y="35730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35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8940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>
                <a:solidFill>
                  <a:srgbClr val="FF0000"/>
                </a:solidFill>
              </a:rPr>
              <a:t>S’il s’agit </a:t>
            </a:r>
          </a:p>
          <a:p>
            <a:pPr marL="857250" lvl="1" indent="-457200">
              <a:buFontTx/>
              <a:buChar char="-"/>
            </a:pPr>
            <a:r>
              <a:rPr lang="fr-BE" b="1" dirty="0" smtClean="0">
                <a:solidFill>
                  <a:srgbClr val="FF0000"/>
                </a:solidFill>
              </a:rPr>
              <a:t>d’accomplir des tâches </a:t>
            </a:r>
          </a:p>
          <a:p>
            <a:pPr marL="857250" lvl="1" indent="-457200">
              <a:buFontTx/>
              <a:buChar char="-"/>
            </a:pPr>
            <a:r>
              <a:rPr lang="fr-BE" b="1" dirty="0" smtClean="0">
                <a:solidFill>
                  <a:srgbClr val="FF0000"/>
                </a:solidFill>
              </a:rPr>
              <a:t>ou de répondre à des situations</a:t>
            </a:r>
          </a:p>
          <a:p>
            <a:pPr marL="0" indent="0">
              <a:buNone/>
            </a:pPr>
            <a:r>
              <a:rPr lang="fr-BE" b="1" dirty="0">
                <a:solidFill>
                  <a:srgbClr val="FF0000"/>
                </a:solidFill>
              </a:rPr>
              <a:t>c</a:t>
            </a:r>
            <a:r>
              <a:rPr lang="fr-BE" b="1" dirty="0" smtClean="0">
                <a:solidFill>
                  <a:srgbClr val="FF0000"/>
                </a:solidFill>
              </a:rPr>
              <a:t>omplexes et toujours un peu nouvelles, </a:t>
            </a:r>
          </a:p>
          <a:p>
            <a:pPr marL="0" indent="0">
              <a:buNone/>
            </a:pPr>
            <a:endParaRPr lang="fr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BE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BE" sz="4000" b="1" dirty="0">
                <a:solidFill>
                  <a:srgbClr val="FF0000"/>
                </a:solidFill>
              </a:rPr>
              <a:t>c</a:t>
            </a:r>
            <a:r>
              <a:rPr lang="fr-BE" sz="4000" b="1" dirty="0" smtClean="0">
                <a:solidFill>
                  <a:srgbClr val="FF0000"/>
                </a:solidFill>
              </a:rPr>
              <a:t>’est une compétence 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lèche vers le bas 3"/>
          <p:cNvSpPr/>
          <p:nvPr/>
        </p:nvSpPr>
        <p:spPr>
          <a:xfrm>
            <a:off x="4427984" y="31409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3747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>
                <a:solidFill>
                  <a:srgbClr val="002060"/>
                </a:solidFill>
              </a:rPr>
              <a:t>S’il s’agit d’une opération intellectuelle dont on ne précise pas l’objet et qui peut s’appliquer à des contenus complétement différents les uns des autres</a:t>
            </a:r>
            <a:endParaRPr lang="fr-B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BE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BE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BE" sz="3600" b="1" dirty="0" smtClean="0">
                <a:solidFill>
                  <a:srgbClr val="002060"/>
                </a:solidFill>
              </a:rPr>
              <a:t>C’est une compétence générale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lèche vers le bas 3"/>
          <p:cNvSpPr/>
          <p:nvPr/>
        </p:nvSpPr>
        <p:spPr>
          <a:xfrm>
            <a:off x="4329684" y="335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2875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fr-BE" sz="3600" b="1" dirty="0" smtClean="0">
                <a:solidFill>
                  <a:srgbClr val="FF0000"/>
                </a:solidFill>
              </a:rPr>
              <a:t>Fonctionnement d’une compétence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2"/>
            <a:r>
              <a:rPr lang="fr-BE" sz="3200" b="1" dirty="0" smtClean="0">
                <a:solidFill>
                  <a:srgbClr val="00B0F0"/>
                </a:solidFill>
              </a:rPr>
              <a:t>Connaissances, (ou « savoir informatif » ou « savoir »)</a:t>
            </a:r>
          </a:p>
          <a:p>
            <a:pPr lvl="2"/>
            <a:r>
              <a:rPr lang="fr-BE" sz="3200" b="1" dirty="0" smtClean="0">
                <a:solidFill>
                  <a:srgbClr val="00B050"/>
                </a:solidFill>
              </a:rPr>
              <a:t>Procédures (</a:t>
            </a:r>
            <a:r>
              <a:rPr lang="fr-BE" sz="3200" b="1" dirty="0">
                <a:solidFill>
                  <a:srgbClr val="00B050"/>
                </a:solidFill>
              </a:rPr>
              <a:t>ou « savoir-faire </a:t>
            </a:r>
            <a:r>
              <a:rPr lang="fr-BE" sz="3200" b="1" dirty="0" smtClean="0">
                <a:solidFill>
                  <a:srgbClr val="00B050"/>
                </a:solidFill>
              </a:rPr>
              <a:t>»)</a:t>
            </a:r>
          </a:p>
          <a:p>
            <a:pPr lvl="2">
              <a:buFontTx/>
              <a:buNone/>
            </a:pPr>
            <a:endParaRPr lang="fr-BE" dirty="0" smtClean="0">
              <a:solidFill>
                <a:srgbClr val="00B050"/>
              </a:solidFill>
            </a:endParaRPr>
          </a:p>
          <a:p>
            <a:pPr algn="ctr">
              <a:buFontTx/>
              <a:buNone/>
            </a:pPr>
            <a:r>
              <a:rPr lang="fr-BE" sz="4000" b="1" dirty="0" smtClean="0">
                <a:sym typeface="Wingdings" panose="05000000000000000000" pitchFamily="2" charset="2"/>
              </a:rPr>
              <a:t>     Mobilisation</a:t>
            </a:r>
            <a:r>
              <a:rPr lang="fr-BE" sz="4000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None/>
            </a:pPr>
            <a:r>
              <a:rPr lang="fr-BE" sz="2800" dirty="0" smtClean="0">
                <a:sym typeface="Wingdings" panose="05000000000000000000" pitchFamily="2" charset="2"/>
              </a:rPr>
              <a:t>   </a:t>
            </a:r>
            <a:r>
              <a:rPr lang="fr-BE" sz="2800" b="1" dirty="0" smtClean="0">
                <a:sym typeface="Wingdings" panose="05000000000000000000" pitchFamily="2" charset="2"/>
              </a:rPr>
              <a:t>(parmi les connaissances et procédures que l’élève possède, choisir celles qui conviennent à la situation)</a:t>
            </a:r>
            <a:endParaRPr lang="fr-B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/>
              <a:t>En quoi est-ce intéressant de faire acquérir des compétences aux élèves, plutôt que seulement des connaissances et des procédures ?</a:t>
            </a:r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r>
              <a:rPr lang="fr-BE" b="1" dirty="0" smtClean="0"/>
              <a:t>La compétence exige que l’élève choisisse lui-même les connaissances et procédures à mettre en œuvre dans une situation.</a:t>
            </a:r>
          </a:p>
          <a:p>
            <a:pPr marL="0" indent="0">
              <a:buNone/>
            </a:pPr>
            <a:r>
              <a:rPr lang="fr-BE" b="1" dirty="0" smtClean="0">
                <a:sym typeface="Wingdings" panose="05000000000000000000" pitchFamily="2" charset="2"/>
              </a:rPr>
              <a:t> Construction de l’autonomie intellectuelle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73889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BE" sz="2800" b="1" dirty="0" smtClean="0"/>
              <a:t>Définition de la compétence dans différents pays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59"/>
          </a:xfrm>
        </p:spPr>
        <p:txBody>
          <a:bodyPr/>
          <a:lstStyle/>
          <a:p>
            <a:pPr>
              <a:defRPr/>
            </a:pPr>
            <a:r>
              <a:rPr lang="fr-FR" sz="2000" b="1" dirty="0" smtClean="0"/>
              <a:t>La compétence est la possibilité, pour un individu, de mobiliser un ensemble intégré de ressources en vue d’exercer efficacement une activité considérée généralement comme complexe (PER, </a:t>
            </a:r>
            <a:r>
              <a:rPr lang="fr-FR" sz="2000" b="1" i="1" dirty="0" smtClean="0"/>
              <a:t>Plan d’études romand</a:t>
            </a:r>
            <a:r>
              <a:rPr lang="fr-FR" sz="2000" b="1" dirty="0" smtClean="0"/>
              <a:t>, 2009</a:t>
            </a:r>
            <a:r>
              <a:rPr lang="fr-FR" sz="2000" b="1" dirty="0"/>
              <a:t>,</a:t>
            </a:r>
            <a:r>
              <a:rPr lang="fr-FR" sz="2000" b="1" dirty="0" smtClean="0"/>
              <a:t> Suisse Romande).</a:t>
            </a:r>
          </a:p>
          <a:p>
            <a:pPr marL="0" indent="0">
              <a:buNone/>
              <a:defRPr/>
            </a:pPr>
            <a:endParaRPr lang="fr-BE" sz="2000" b="1" dirty="0" smtClean="0"/>
          </a:p>
          <a:p>
            <a:pPr>
              <a:defRPr/>
            </a:pPr>
            <a:r>
              <a:rPr lang="fr-FR" sz="2000" b="1" dirty="0" smtClean="0"/>
              <a:t> </a:t>
            </a:r>
            <a:r>
              <a:rPr lang="fi-FI" sz="2000" b="1" dirty="0" smtClean="0"/>
              <a:t>C'est être capable de mobiliser ses acquis dans des tâches et des situations complexes. (</a:t>
            </a:r>
            <a:r>
              <a:rPr lang="fi-FI" sz="2000" b="1" i="1" dirty="0" smtClean="0"/>
              <a:t>Socle commun des connaissances et compétences</a:t>
            </a:r>
            <a:r>
              <a:rPr lang="fi-FI" sz="2000" b="1" dirty="0" smtClean="0"/>
              <a:t>, 2006, France).</a:t>
            </a:r>
          </a:p>
          <a:p>
            <a:pPr marL="0" indent="0">
              <a:buNone/>
              <a:defRPr/>
            </a:pPr>
            <a:endParaRPr lang="fi-FI" sz="2000" b="1" dirty="0" smtClean="0"/>
          </a:p>
          <a:p>
            <a:pPr>
              <a:defRPr/>
            </a:pPr>
            <a:r>
              <a:rPr lang="fr-FR" sz="2000" b="1" dirty="0"/>
              <a:t>La compétence est conçue comme la mobilisation d’un réseau de savoirs et de savoir-faire comme ressources à investir dans une production de la part de l’apprenant considérée comme une solution possible dans le cadre d’une situation-problème pouvant être vécue par lui. </a:t>
            </a:r>
            <a:r>
              <a:rPr lang="fr-FR" sz="2000" b="1" dirty="0" smtClean="0"/>
              <a:t>(Liban, </a:t>
            </a:r>
            <a:r>
              <a:rPr lang="fr-FR" sz="2000" b="1" i="1" dirty="0" smtClean="0"/>
              <a:t>Plan </a:t>
            </a:r>
            <a:r>
              <a:rPr lang="fr-FR" sz="2000" b="1" i="1" dirty="0"/>
              <a:t>de réforme</a:t>
            </a:r>
            <a:r>
              <a:rPr lang="fr-FR" sz="2000" b="1" dirty="0"/>
              <a:t>, 1997)</a:t>
            </a:r>
            <a:endParaRPr lang="fr-BE" sz="2000" b="1" dirty="0"/>
          </a:p>
          <a:p>
            <a:pPr>
              <a:defRPr/>
            </a:pPr>
            <a:endParaRPr lang="fr-BE" sz="2000" b="1" dirty="0" smtClean="0"/>
          </a:p>
          <a:p>
            <a:pPr marL="0" indent="0">
              <a:buFontTx/>
              <a:buNone/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/>
          <a:lstStyle/>
          <a:p>
            <a:endParaRPr lang="fr-BE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4872037"/>
          </a:xfrm>
        </p:spPr>
        <p:txBody>
          <a:bodyPr/>
          <a:lstStyle/>
          <a:p>
            <a:pPr>
              <a:defRPr/>
            </a:pPr>
            <a:r>
              <a:rPr lang="fr-FR" sz="2000" dirty="0" smtClean="0"/>
              <a:t> </a:t>
            </a:r>
            <a:r>
              <a:rPr lang="fr-FR" sz="2000" b="1" dirty="0"/>
              <a:t>C’est la capacité de l'enfant à utiliser ses connaissances pour produire un </a:t>
            </a:r>
            <a:r>
              <a:rPr lang="fr-FR" sz="2000" b="1" dirty="0" smtClean="0"/>
              <a:t>résultat </a:t>
            </a:r>
            <a:r>
              <a:rPr lang="fr-FR" sz="2000" b="1" dirty="0"/>
              <a:t>(MEN, 2009, Luxembourg).</a:t>
            </a:r>
            <a:endParaRPr lang="fr-BE" sz="2000" b="1" dirty="0"/>
          </a:p>
          <a:p>
            <a:pPr marL="0" indent="0">
              <a:buNone/>
              <a:defRPr/>
            </a:pPr>
            <a:endParaRPr lang="fr-FR" sz="2000" dirty="0" smtClean="0"/>
          </a:p>
          <a:p>
            <a:pPr>
              <a:defRPr/>
            </a:pPr>
            <a:r>
              <a:rPr lang="fr-FR" sz="2000" b="1" dirty="0" smtClean="0"/>
              <a:t>Savoir-agir complexe fondé sur la mobilisation et l'utilisation efficaces d'un ensemble de ressources (</a:t>
            </a:r>
            <a:r>
              <a:rPr lang="fr-FR" sz="2000" b="1" i="1" dirty="0" smtClean="0"/>
              <a:t>Programme de l’école québécoise</a:t>
            </a:r>
            <a:r>
              <a:rPr lang="fr-FR" sz="2000" b="1" dirty="0" smtClean="0"/>
              <a:t>, 2000</a:t>
            </a:r>
            <a:r>
              <a:rPr lang="fr-FR" sz="2000" b="1" dirty="0"/>
              <a:t>,</a:t>
            </a:r>
            <a:r>
              <a:rPr lang="fr-FR" sz="2000" b="1" dirty="0" smtClean="0"/>
              <a:t> Québec).</a:t>
            </a:r>
          </a:p>
          <a:p>
            <a:pPr>
              <a:defRPr/>
            </a:pPr>
            <a:endParaRPr lang="fr-BE" sz="2000" b="1" dirty="0" smtClean="0"/>
          </a:p>
          <a:p>
            <a:pPr>
              <a:defRPr/>
            </a:pPr>
            <a:r>
              <a:rPr lang="fi-FI" sz="2000" b="1" dirty="0" smtClean="0"/>
              <a:t>Aptitude à mettre en oeuvre un ensemble organisé de savoirs, savoir-faire et attitudes permettant d'accomplir un certain nombre de tâches. (</a:t>
            </a:r>
            <a:r>
              <a:rPr lang="fi-FI" sz="2000" b="1" i="1" dirty="0" smtClean="0"/>
              <a:t>Décret ”Missions”,</a:t>
            </a:r>
            <a:r>
              <a:rPr lang="fi-FI" sz="2000" b="1" dirty="0" smtClean="0"/>
              <a:t>1997, Belgique francophone).</a:t>
            </a:r>
          </a:p>
          <a:p>
            <a:pPr marL="0" indent="0">
              <a:buNone/>
              <a:defRPr/>
            </a:pPr>
            <a:endParaRPr lang="fr-BE" sz="2400" b="1" dirty="0" smtClean="0"/>
          </a:p>
          <a:p>
            <a:pPr>
              <a:defRPr/>
            </a:pPr>
            <a:r>
              <a:rPr lang="fr-BE" sz="2000" b="1" dirty="0" smtClean="0"/>
              <a:t> La compétence est définie comme la capacité à mettre en œuvre </a:t>
            </a:r>
            <a:r>
              <a:rPr lang="fi-FI" sz="2000" b="1" dirty="0"/>
              <a:t>un ensemble organisé de savoirs, savoir-faire et attitudes permettant d'accomplir un certain nombre de </a:t>
            </a:r>
            <a:r>
              <a:rPr lang="fi-FI" sz="2000" b="1" dirty="0" smtClean="0"/>
              <a:t>tâches. C’est un savoir-agir fondé sur la mobilisation et l’utilisation efficace d’un ensemble de ressources. (</a:t>
            </a:r>
            <a:r>
              <a:rPr lang="fi-FI" sz="2000" b="1" i="1" dirty="0" smtClean="0"/>
              <a:t>Référentiel général des programmes</a:t>
            </a:r>
            <a:r>
              <a:rPr lang="fi-FI" sz="2000" b="1" dirty="0" smtClean="0"/>
              <a:t>, 2009, Algérie)</a:t>
            </a:r>
            <a:endParaRPr lang="fr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/>
          <a:lstStyle/>
          <a:p>
            <a:endParaRPr lang="fr-BE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040411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fr-BE" sz="2400" b="1" dirty="0" smtClean="0"/>
              <a:t>savoirs, savoir-faire, </a:t>
            </a:r>
            <a:r>
              <a:rPr lang="fr-BE" sz="2400" b="1" dirty="0"/>
              <a:t>attitudes, ressources, acquis, connaissances </a:t>
            </a:r>
            <a:endParaRPr lang="fr-BE" sz="2400" b="1" dirty="0" smtClean="0"/>
          </a:p>
          <a:p>
            <a:pPr>
              <a:defRPr/>
            </a:pPr>
            <a:endParaRPr lang="fr-BE" sz="2400" b="1" dirty="0"/>
          </a:p>
          <a:p>
            <a:pPr>
              <a:defRPr/>
            </a:pPr>
            <a:endParaRPr lang="fr-BE" sz="2000" dirty="0" smtClean="0"/>
          </a:p>
          <a:p>
            <a:pPr>
              <a:defRPr/>
            </a:pPr>
            <a:endParaRPr lang="fr-BE" sz="2000" dirty="0"/>
          </a:p>
          <a:p>
            <a:pPr marL="0" indent="0" algn="ctr">
              <a:buFontTx/>
              <a:buNone/>
              <a:defRPr/>
            </a:pPr>
            <a:r>
              <a:rPr lang="fr-BE" sz="2400" b="1" dirty="0" smtClean="0"/>
              <a:t>les mobiliser, utiliser, mettre en œuvre</a:t>
            </a:r>
          </a:p>
          <a:p>
            <a:pPr>
              <a:defRPr/>
            </a:pPr>
            <a:endParaRPr lang="fr-BE" sz="2000" dirty="0" smtClean="0"/>
          </a:p>
          <a:p>
            <a:pPr>
              <a:defRPr/>
            </a:pPr>
            <a:endParaRPr lang="fr-BE" sz="2000" dirty="0"/>
          </a:p>
          <a:p>
            <a:pPr>
              <a:defRPr/>
            </a:pPr>
            <a:endParaRPr lang="fr-BE" sz="2000" dirty="0"/>
          </a:p>
          <a:p>
            <a:pPr marL="0" indent="0" algn="ctr">
              <a:buFontTx/>
              <a:buNone/>
              <a:defRPr/>
            </a:pPr>
            <a:r>
              <a:rPr lang="fr-BE" sz="2000" dirty="0" smtClean="0"/>
              <a:t> </a:t>
            </a:r>
          </a:p>
          <a:p>
            <a:pPr marL="0" indent="0" algn="ctr">
              <a:buFontTx/>
              <a:buNone/>
              <a:defRPr/>
            </a:pPr>
            <a:r>
              <a:rPr lang="fr-BE" sz="2400" b="1" dirty="0" smtClean="0"/>
              <a:t>pour accomplir des actions, activités, tâches,  </a:t>
            </a:r>
          </a:p>
          <a:p>
            <a:pPr marL="0" indent="0" algn="ctr">
              <a:buFontTx/>
              <a:buNone/>
              <a:defRPr/>
            </a:pPr>
            <a:r>
              <a:rPr lang="fr-BE" sz="2400" b="1" dirty="0" smtClean="0"/>
              <a:t>ou pour répondre à des situations ou produire un résultat</a:t>
            </a:r>
          </a:p>
          <a:p>
            <a:pPr marL="0" indent="0" algn="ctr">
              <a:buFontTx/>
              <a:buNone/>
              <a:defRPr/>
            </a:pPr>
            <a:endParaRPr lang="fr-BE" sz="2000" dirty="0"/>
          </a:p>
        </p:txBody>
      </p:sp>
      <p:sp>
        <p:nvSpPr>
          <p:cNvPr id="4" name="Flèche vers le bas 3"/>
          <p:cNvSpPr/>
          <p:nvPr/>
        </p:nvSpPr>
        <p:spPr>
          <a:xfrm>
            <a:off x="4267994" y="1340768"/>
            <a:ext cx="484188" cy="979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5" name="Flèche vers le bas 4"/>
          <p:cNvSpPr/>
          <p:nvPr/>
        </p:nvSpPr>
        <p:spPr>
          <a:xfrm>
            <a:off x="4330700" y="2968178"/>
            <a:ext cx="482600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algn="ctr">
              <a:buFontTx/>
              <a:buNone/>
            </a:pPr>
            <a:endParaRPr lang="fr-BE" dirty="0" smtClean="0"/>
          </a:p>
          <a:p>
            <a:pPr algn="ctr">
              <a:buFontTx/>
              <a:buNone/>
            </a:pPr>
            <a:endParaRPr lang="fr-BE" dirty="0" smtClean="0"/>
          </a:p>
          <a:p>
            <a:pPr algn="ctr">
              <a:buFontTx/>
              <a:buNone/>
            </a:pPr>
            <a:endParaRPr lang="fr-BE" dirty="0" smtClean="0"/>
          </a:p>
          <a:p>
            <a:pPr algn="ctr">
              <a:buFontTx/>
              <a:buNone/>
            </a:pPr>
            <a:r>
              <a:rPr lang="fr-BE" sz="3600" b="1" dirty="0" smtClean="0"/>
              <a:t>Clarification des concepts</a:t>
            </a:r>
          </a:p>
          <a:p>
            <a:pPr algn="ctr">
              <a:buFontTx/>
              <a:buNone/>
            </a:pPr>
            <a:r>
              <a:rPr lang="fr-BE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Espace réservé du contenu 5"/>
          <p:cNvSpPr>
            <a:spLocks noGrp="1"/>
          </p:cNvSpPr>
          <p:nvPr>
            <p:ph idx="1"/>
          </p:nvPr>
        </p:nvSpPr>
        <p:spPr>
          <a:xfrm>
            <a:off x="539750" y="274638"/>
            <a:ext cx="8229600" cy="5470525"/>
          </a:xfrm>
        </p:spPr>
        <p:txBody>
          <a:bodyPr/>
          <a:lstStyle/>
          <a:p>
            <a:pPr eaLnBrk="1" hangingPunct="1"/>
            <a:r>
              <a:rPr lang="fr-BE" sz="2400" b="1" dirty="0" smtClean="0"/>
              <a:t>Exploiter l’information.</a:t>
            </a:r>
          </a:p>
          <a:p>
            <a:pPr eaLnBrk="1" hangingPunct="1"/>
            <a:r>
              <a:rPr lang="fr-BE" sz="2400" b="1" dirty="0" smtClean="0"/>
              <a:t> Adapter son écrit au destinataire et à l’effet recherché.</a:t>
            </a:r>
          </a:p>
          <a:p>
            <a:pPr eaLnBrk="1" hangingPunct="1"/>
            <a:r>
              <a:rPr lang="fr-BE" sz="2400" b="1" dirty="0"/>
              <a:t>E</a:t>
            </a:r>
            <a:r>
              <a:rPr lang="fr-BE" sz="2400" b="1" dirty="0" smtClean="0"/>
              <a:t>ffectuer </a:t>
            </a:r>
            <a:r>
              <a:rPr lang="fr-BE" sz="2400" b="1" dirty="0"/>
              <a:t>des tracés à l'aide des instruments usuels (règle, équerre, compas, rapporteur) : parallèle, perpendiculaire, médiatrice, bissectrice </a:t>
            </a:r>
            <a:r>
              <a:rPr lang="fr-BE" sz="2400" b="1" dirty="0" smtClean="0"/>
              <a:t>.</a:t>
            </a:r>
            <a:endParaRPr lang="fr-BE" sz="2400" b="1" dirty="0" smtClean="0"/>
          </a:p>
          <a:p>
            <a:pPr eaLnBrk="1" hangingPunct="1"/>
            <a:r>
              <a:rPr lang="fr-BE" sz="2400" b="1" dirty="0" smtClean="0"/>
              <a:t>Connaître le schéma anatomique de l’appareil digestif.</a:t>
            </a:r>
          </a:p>
          <a:p>
            <a:pPr eaLnBrk="1" hangingPunct="1"/>
            <a:r>
              <a:rPr lang="fr-BE" sz="2400" b="1" dirty="0" smtClean="0"/>
              <a:t>Mobiliser ses connaissances historiques pour donner du sens à l’actualité.</a:t>
            </a:r>
            <a:endParaRPr lang="fr-BE" sz="2400" b="1" dirty="0" smtClean="0"/>
          </a:p>
          <a:p>
            <a:pPr eaLnBrk="1" hangingPunct="1"/>
            <a:r>
              <a:rPr lang="fr-BE" sz="2400" b="1" dirty="0" smtClean="0"/>
              <a:t>Savoir observer.</a:t>
            </a:r>
          </a:p>
          <a:p>
            <a:pPr eaLnBrk="1" hangingPunct="1"/>
            <a:r>
              <a:rPr lang="fr-BE" sz="2400" b="1" dirty="0"/>
              <a:t>S</a:t>
            </a:r>
            <a:r>
              <a:rPr lang="fr-BE" sz="2400" b="1" dirty="0" smtClean="0"/>
              <a:t>avoir </a:t>
            </a:r>
            <a:r>
              <a:rPr lang="fr-BE" sz="2400" b="1" dirty="0"/>
              <a:t>que </a:t>
            </a:r>
            <a:r>
              <a:rPr lang="fr-BE" sz="2400" b="1" dirty="0" smtClean="0"/>
              <a:t>l'énergie peut </a:t>
            </a:r>
            <a:r>
              <a:rPr lang="fr-BE" sz="2400" b="1" dirty="0"/>
              <a:t>revêtir des formes différentes et se transformer de l'une à </a:t>
            </a:r>
            <a:r>
              <a:rPr lang="fr-BE" sz="2400" b="1" dirty="0" smtClean="0"/>
              <a:t>l'autre.</a:t>
            </a:r>
          </a:p>
          <a:p>
            <a:pPr eaLnBrk="1" hangingPunct="1"/>
            <a:r>
              <a:rPr lang="fr-BE" sz="2400" b="1" dirty="0" smtClean="0"/>
              <a:t>Savoir nager.</a:t>
            </a:r>
            <a:endParaRPr lang="fr-BE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fr-BE" sz="4000" b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fr-BE" b="1" dirty="0" smtClean="0">
                <a:solidFill>
                  <a:srgbClr val="0070C0"/>
                </a:solidFill>
              </a:rPr>
              <a:t>Connaissances (savoirs informatifs, parfois appelés « savoirs »)</a:t>
            </a:r>
            <a:endParaRPr lang="fr-BE" b="1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  <a:defRPr/>
            </a:pPr>
            <a:endParaRPr lang="fr-BE" b="1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fr-BE" b="1" dirty="0" smtClean="0">
                <a:solidFill>
                  <a:srgbClr val="00B050"/>
                </a:solidFill>
              </a:rPr>
              <a:t>Procédures </a:t>
            </a:r>
            <a:r>
              <a:rPr lang="fr-BE" b="1" dirty="0">
                <a:solidFill>
                  <a:srgbClr val="00B050"/>
                </a:solidFill>
              </a:rPr>
              <a:t>(ou savoir-faire)</a:t>
            </a:r>
          </a:p>
          <a:p>
            <a:pPr marL="0" indent="0" eaLnBrk="1" hangingPunct="1">
              <a:buNone/>
              <a:defRPr/>
            </a:pPr>
            <a:endParaRPr lang="fr-BE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fr-BE" b="1" dirty="0" smtClean="0">
                <a:solidFill>
                  <a:srgbClr val="FF0000"/>
                </a:solidFill>
              </a:rPr>
              <a:t>Compétences  </a:t>
            </a:r>
            <a:endParaRPr lang="fr-BE" b="1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fr-BE" dirty="0" smtClean="0"/>
          </a:p>
          <a:p>
            <a:pPr eaLnBrk="1" hangingPunct="1">
              <a:defRPr/>
            </a:pPr>
            <a:r>
              <a:rPr lang="fr-BE" b="1" dirty="0" smtClean="0">
                <a:solidFill>
                  <a:srgbClr val="002060"/>
                </a:solidFill>
              </a:rPr>
              <a:t>Compétences générales (une partie des compétences transversales)</a:t>
            </a:r>
          </a:p>
          <a:p>
            <a:pPr eaLnBrk="1" hangingPunct="1">
              <a:buFontTx/>
              <a:buNone/>
              <a:defRPr/>
            </a:pPr>
            <a:endParaRPr lang="fr-BE" dirty="0" smtClean="0"/>
          </a:p>
          <a:p>
            <a:pPr lvl="2" eaLnBrk="1" hangingPunct="1">
              <a:buFontTx/>
              <a:buNone/>
              <a:defRPr/>
            </a:pPr>
            <a:endParaRPr lang="fr-BE" sz="2800" dirty="0" smtClean="0"/>
          </a:p>
          <a:p>
            <a:pPr lvl="4" eaLnBrk="1" hangingPunct="1">
              <a:buFontTx/>
              <a:buNone/>
              <a:defRPr/>
            </a:pPr>
            <a:endParaRPr lang="fr-BE" sz="2400" dirty="0" smtClean="0"/>
          </a:p>
          <a:p>
            <a:pPr eaLnBrk="1" hangingPunct="1">
              <a:defRPr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Espace réservé du contenu 5"/>
          <p:cNvSpPr>
            <a:spLocks noGrp="1"/>
          </p:cNvSpPr>
          <p:nvPr>
            <p:ph idx="1"/>
          </p:nvPr>
        </p:nvSpPr>
        <p:spPr>
          <a:xfrm>
            <a:off x="539750" y="274638"/>
            <a:ext cx="8229600" cy="5470525"/>
          </a:xfrm>
        </p:spPr>
        <p:txBody>
          <a:bodyPr/>
          <a:lstStyle/>
          <a:p>
            <a:pPr eaLnBrk="1" hangingPunct="1"/>
            <a:r>
              <a:rPr lang="fr-BE" sz="2400" b="1" dirty="0" smtClean="0">
                <a:solidFill>
                  <a:srgbClr val="002060"/>
                </a:solidFill>
              </a:rPr>
              <a:t>Exploiter l’information.</a:t>
            </a:r>
          </a:p>
          <a:p>
            <a:pPr eaLnBrk="1" hangingPunct="1"/>
            <a:r>
              <a:rPr lang="fr-BE" sz="2400" b="1" dirty="0" smtClean="0"/>
              <a:t> </a:t>
            </a:r>
            <a:r>
              <a:rPr lang="fr-BE" sz="2400" b="1" dirty="0" smtClean="0">
                <a:solidFill>
                  <a:srgbClr val="FF0000"/>
                </a:solidFill>
              </a:rPr>
              <a:t>Adapter son écrit au destinataire et à l’effet recherché.</a:t>
            </a:r>
          </a:p>
          <a:p>
            <a:pPr eaLnBrk="1" hangingPunct="1"/>
            <a:r>
              <a:rPr lang="fr-BE" sz="2400" b="1" dirty="0">
                <a:solidFill>
                  <a:srgbClr val="00B050"/>
                </a:solidFill>
              </a:rPr>
              <a:t>E</a:t>
            </a:r>
            <a:r>
              <a:rPr lang="fr-BE" sz="2400" b="1" dirty="0" smtClean="0">
                <a:solidFill>
                  <a:srgbClr val="00B050"/>
                </a:solidFill>
              </a:rPr>
              <a:t>ffectuer </a:t>
            </a:r>
            <a:r>
              <a:rPr lang="fr-BE" sz="2400" b="1" dirty="0">
                <a:solidFill>
                  <a:srgbClr val="00B050"/>
                </a:solidFill>
              </a:rPr>
              <a:t>des tracés à l'aide des instruments usuels (règle, équerre, compas, rapporteur) : parallèle, perpendiculaire, médiatrice, bissectrice </a:t>
            </a:r>
            <a:r>
              <a:rPr lang="fr-BE" sz="2400" b="1" dirty="0" smtClean="0">
                <a:solidFill>
                  <a:srgbClr val="00B050"/>
                </a:solidFill>
              </a:rPr>
              <a:t>.</a:t>
            </a:r>
            <a:endParaRPr lang="fr-BE" sz="2400" b="1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fr-BE" sz="2400" b="1" dirty="0" smtClean="0">
                <a:solidFill>
                  <a:srgbClr val="0070C0"/>
                </a:solidFill>
              </a:rPr>
              <a:t>Connaître le schéma anatomique de l’appareil digestif.</a:t>
            </a:r>
          </a:p>
          <a:p>
            <a:pPr eaLnBrk="1" hangingPunct="1"/>
            <a:r>
              <a:rPr lang="fr-BE" sz="2400" b="1" dirty="0" smtClean="0">
                <a:solidFill>
                  <a:srgbClr val="FF0000"/>
                </a:solidFill>
              </a:rPr>
              <a:t>Mobiliser ses connaissances historiques pour donner du sens à l’actualité.</a:t>
            </a:r>
            <a:endParaRPr lang="fr-BE" sz="2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fr-BE" sz="2400" b="1" dirty="0" smtClean="0">
                <a:solidFill>
                  <a:srgbClr val="002060"/>
                </a:solidFill>
              </a:rPr>
              <a:t>Savoir observer.</a:t>
            </a:r>
          </a:p>
          <a:p>
            <a:pPr eaLnBrk="1" hangingPunct="1"/>
            <a:r>
              <a:rPr lang="fr-BE" sz="2400" b="1" dirty="0">
                <a:solidFill>
                  <a:srgbClr val="0070C0"/>
                </a:solidFill>
              </a:rPr>
              <a:t>S</a:t>
            </a:r>
            <a:r>
              <a:rPr lang="fr-BE" sz="2400" b="1" dirty="0" smtClean="0">
                <a:solidFill>
                  <a:srgbClr val="0070C0"/>
                </a:solidFill>
              </a:rPr>
              <a:t>avoir </a:t>
            </a:r>
            <a:r>
              <a:rPr lang="fr-BE" sz="2400" b="1" dirty="0">
                <a:solidFill>
                  <a:srgbClr val="0070C0"/>
                </a:solidFill>
              </a:rPr>
              <a:t>que </a:t>
            </a:r>
            <a:r>
              <a:rPr lang="fr-BE" sz="2400" b="1" dirty="0" smtClean="0">
                <a:solidFill>
                  <a:srgbClr val="0070C0"/>
                </a:solidFill>
              </a:rPr>
              <a:t>l'énergie peut </a:t>
            </a:r>
            <a:r>
              <a:rPr lang="fr-BE" sz="2400" b="1" dirty="0">
                <a:solidFill>
                  <a:srgbClr val="0070C0"/>
                </a:solidFill>
              </a:rPr>
              <a:t>revêtir des formes différentes et se transformer de l'une à </a:t>
            </a:r>
            <a:r>
              <a:rPr lang="fr-BE" sz="2400" b="1" dirty="0" smtClean="0">
                <a:solidFill>
                  <a:srgbClr val="0070C0"/>
                </a:solidFill>
              </a:rPr>
              <a:t>l'autre.</a:t>
            </a:r>
          </a:p>
          <a:p>
            <a:pPr eaLnBrk="1" hangingPunct="1"/>
            <a:r>
              <a:rPr lang="fr-BE" sz="2400" b="1" dirty="0" smtClean="0">
                <a:solidFill>
                  <a:srgbClr val="00B050"/>
                </a:solidFill>
              </a:rPr>
              <a:t>Savoir nager.</a:t>
            </a:r>
            <a:endParaRPr lang="fr-BE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hangingPunct="1"/>
            <a:r>
              <a:rPr lang="fr-BE" b="1" dirty="0" smtClean="0">
                <a:solidFill>
                  <a:srgbClr val="0070C0"/>
                </a:solidFill>
              </a:rPr>
              <a:t>Exemples de connaissances</a:t>
            </a:r>
            <a:br>
              <a:rPr lang="fr-BE" b="1" dirty="0" smtClean="0">
                <a:solidFill>
                  <a:srgbClr val="0070C0"/>
                </a:solidFill>
              </a:rPr>
            </a:br>
            <a:r>
              <a:rPr lang="fr-BE" sz="2800" b="1" dirty="0" smtClean="0">
                <a:solidFill>
                  <a:srgbClr val="0070C0"/>
                </a:solidFill>
              </a:rPr>
              <a:t>(ou « savoirs informatifs » ou « savoirs »)</a:t>
            </a:r>
            <a:endParaRPr lang="fr-BE" b="1" dirty="0" smtClean="0">
              <a:solidFill>
                <a:srgbClr val="0070C0"/>
              </a:solidFill>
            </a:endParaRP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pPr eaLnBrk="1" hangingPunct="1">
              <a:defRPr/>
            </a:pPr>
            <a:r>
              <a:rPr lang="fr-BE" sz="2800" b="1" dirty="0" smtClean="0">
                <a:solidFill>
                  <a:srgbClr val="0070C0"/>
                </a:solidFill>
              </a:rPr>
              <a:t>Connaître les caractéristiques du vivant.</a:t>
            </a:r>
          </a:p>
          <a:p>
            <a:pPr eaLnBrk="1" hangingPunct="1">
              <a:defRPr/>
            </a:pPr>
            <a:r>
              <a:rPr lang="fr-BE" sz="2800" b="1" dirty="0" smtClean="0">
                <a:solidFill>
                  <a:srgbClr val="0070C0"/>
                </a:solidFill>
              </a:rPr>
              <a:t>Savoir que Christophe Colomb découvre l’Amérique en 1492.</a:t>
            </a:r>
          </a:p>
          <a:p>
            <a:pPr eaLnBrk="1" hangingPunct="1">
              <a:defRPr/>
            </a:pPr>
            <a:r>
              <a:rPr lang="fr-BE" sz="2800" b="1" dirty="0" smtClean="0">
                <a:solidFill>
                  <a:srgbClr val="0070C0"/>
                </a:solidFill>
              </a:rPr>
              <a:t>Connaître la nature des mots et leur fonction.</a:t>
            </a:r>
          </a:p>
          <a:p>
            <a:pPr eaLnBrk="1" hangingPunct="1">
              <a:defRPr/>
            </a:pPr>
            <a:r>
              <a:rPr lang="fr-BE" sz="2800" b="1" dirty="0" smtClean="0">
                <a:solidFill>
                  <a:srgbClr val="0070C0"/>
                </a:solidFill>
              </a:rPr>
              <a:t>Connaître la définition de la dérivée d’une fonction.</a:t>
            </a:r>
          </a:p>
          <a:p>
            <a:pPr eaLnBrk="1" hangingPunct="1">
              <a:defRPr/>
            </a:pPr>
            <a:r>
              <a:rPr lang="fr-BE" sz="2800" b="1" dirty="0" smtClean="0">
                <a:solidFill>
                  <a:srgbClr val="0070C0"/>
                </a:solidFill>
              </a:rPr>
              <a:t>Connaître la formule chimique du chlorure de sodium</a:t>
            </a:r>
            <a:r>
              <a:rPr lang="fr-BE" sz="2800" b="1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>
              <a:defRPr/>
            </a:pPr>
            <a:r>
              <a:rPr lang="fr-BE" sz="2800" b="1" dirty="0" smtClean="0"/>
              <a:t>Maîtriser les principales unités de mesure.</a:t>
            </a:r>
            <a:endParaRPr lang="fr-BE" sz="2800" b="1" dirty="0" smtClean="0"/>
          </a:p>
          <a:p>
            <a:pPr marL="0" indent="0" eaLnBrk="1" hangingPunct="1">
              <a:buFontTx/>
              <a:buNone/>
              <a:defRPr/>
            </a:pPr>
            <a:endParaRPr lang="fr-BE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734</Words>
  <Application>Microsoft Office PowerPoint</Application>
  <PresentationFormat>Affichage à l'écran 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Modèle par défaut</vt:lpstr>
      <vt:lpstr>La notion de compétence : définitions et notions voisines</vt:lpstr>
      <vt:lpstr>Définition de la compétence dans différents pays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Exemples de connaissances (ou « savoirs informatifs » ou « savoirs »)</vt:lpstr>
      <vt:lpstr>Exemples de procédures (ou savoir-faire)</vt:lpstr>
      <vt:lpstr>Exemples de compétences </vt:lpstr>
      <vt:lpstr>Exemples de compétences générales (une partie des compétences transversales)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Fonctionnement d’une compétence</vt:lpstr>
      <vt:lpstr>Présentation PowerPoint</vt:lpstr>
    </vt:vector>
  </TitlesOfParts>
  <Company>PSYCHO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notion de compétence</dc:title>
  <dc:creator>REY</dc:creator>
  <cp:lastModifiedBy>REY</cp:lastModifiedBy>
  <cp:revision>106</cp:revision>
  <dcterms:created xsi:type="dcterms:W3CDTF">2007-11-25T15:56:15Z</dcterms:created>
  <dcterms:modified xsi:type="dcterms:W3CDTF">2014-10-25T09:55:24Z</dcterms:modified>
</cp:coreProperties>
</file>