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9" r:id="rId2"/>
    <p:sldId id="260" r:id="rId3"/>
    <p:sldId id="266" r:id="rId4"/>
    <p:sldId id="262" r:id="rId5"/>
    <p:sldId id="263" r:id="rId6"/>
    <p:sldId id="284" r:id="rId7"/>
    <p:sldId id="264" r:id="rId8"/>
    <p:sldId id="267" r:id="rId9"/>
    <p:sldId id="269" r:id="rId10"/>
    <p:sldId id="270" r:id="rId11"/>
    <p:sldId id="280" r:id="rId12"/>
    <p:sldId id="281" r:id="rId13"/>
    <p:sldId id="271" r:id="rId14"/>
    <p:sldId id="258" r:id="rId15"/>
    <p:sldId id="275" r:id="rId16"/>
    <p:sldId id="272" r:id="rId17"/>
    <p:sldId id="274" r:id="rId18"/>
    <p:sldId id="273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874B5-B21B-420D-8784-96364CD9B4F4}" type="datetimeFigureOut">
              <a:rPr lang="fr-BE" smtClean="0"/>
              <a:t>25/10/2014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9924-A33D-4D20-BEC0-D6FD83392DD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547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394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979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0470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19924-A33D-4D20-BEC0-D6FD83392DDB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025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AE4A-18AF-4A11-AA17-AF4497A0CEB2}" type="datetime1">
              <a:rPr lang="fr-BE" smtClean="0"/>
              <a:t>25/10/2014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762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0B4D-B352-4F38-996A-79088460E340}" type="datetime1">
              <a:rPr lang="fr-BE" smtClean="0"/>
              <a:t>25/10/2014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376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E046-9D88-46C6-B616-3294D39B73C7}" type="datetime1">
              <a:rPr lang="fr-BE" smtClean="0"/>
              <a:t>25/10/2014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5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4D22-B9C2-4962-91EA-BFF102385D28}" type="datetime1">
              <a:rPr lang="fr-BE" smtClean="0"/>
              <a:t>25/10/2014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662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240BC-D562-48C9-8A4E-4262C0855821}" type="datetime1">
              <a:rPr lang="fr-BE" smtClean="0"/>
              <a:t>25/10/2014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782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F9C6A-015B-4D1E-BAC3-32889BB933A4}" type="datetime1">
              <a:rPr lang="fr-BE" smtClean="0"/>
              <a:t>25/10/2014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175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D57E-F6A8-4B11-99A0-4FCEDA97E6E4}" type="datetime1">
              <a:rPr lang="fr-BE" smtClean="0"/>
              <a:t>25/10/2014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44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C113-0810-4A99-97A5-6D657790766C}" type="datetime1">
              <a:rPr lang="fr-BE" smtClean="0"/>
              <a:t>25/10/2014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230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618B-BD70-4ADD-8028-49D5F52BF31E}" type="datetime1">
              <a:rPr lang="fr-BE" smtClean="0"/>
              <a:t>25/10/2014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329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637-1053-417C-9DD4-AF4F7D6018D4}" type="datetime1">
              <a:rPr lang="fr-BE" smtClean="0"/>
              <a:t>25/10/2014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526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A87F-FA43-4DFA-AF1E-1A2D7C986445}" type="datetime1">
              <a:rPr lang="fr-BE" smtClean="0"/>
              <a:t>25/10/2014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328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4A3D-4D67-43B1-9B6A-C10E2DEB5AA9}" type="datetime1">
              <a:rPr lang="fr-BE" smtClean="0"/>
              <a:t>25/10/2014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81A0-BB4E-4F40-A45D-22F7DCBADA8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26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9800" y="620690"/>
            <a:ext cx="7772400" cy="2016223"/>
          </a:xfrm>
        </p:spPr>
        <p:txBody>
          <a:bodyPr>
            <a:normAutofit/>
          </a:bodyPr>
          <a:lstStyle/>
          <a:p>
            <a:r>
              <a:rPr lang="fr-BE" sz="4400" b="1" dirty="0" smtClean="0"/>
              <a:t>Comment construire une leçon selon l’approche par les compétences</a:t>
            </a:r>
            <a:endParaRPr lang="fr-BE" sz="4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95600" y="2538101"/>
            <a:ext cx="6400800" cy="3100699"/>
          </a:xfrm>
        </p:spPr>
        <p:txBody>
          <a:bodyPr>
            <a:normAutofit fontScale="70000" lnSpcReduction="20000"/>
          </a:bodyPr>
          <a:lstStyle/>
          <a:p>
            <a:endParaRPr lang="fr-BE" b="1" dirty="0"/>
          </a:p>
          <a:p>
            <a:endParaRPr lang="fr-BE" b="1" dirty="0" smtClean="0"/>
          </a:p>
          <a:p>
            <a:r>
              <a:rPr lang="fr-BE" sz="3400" b="1" dirty="0" smtClean="0"/>
              <a:t>Formation </a:t>
            </a:r>
            <a:r>
              <a:rPr lang="fr-BE" sz="3400" b="1" dirty="0"/>
              <a:t>à l’approche par compétences</a:t>
            </a:r>
          </a:p>
          <a:p>
            <a:r>
              <a:rPr lang="fr-BE" sz="3400" b="1" dirty="0"/>
              <a:t>Ministère de l’Education Nationale</a:t>
            </a:r>
          </a:p>
          <a:p>
            <a:endParaRPr lang="fr-BE" sz="3400" b="1" dirty="0"/>
          </a:p>
          <a:p>
            <a:endParaRPr lang="fr-BE" b="1" dirty="0"/>
          </a:p>
          <a:p>
            <a:r>
              <a:rPr lang="fr-BE" sz="2900" b="1" dirty="0"/>
              <a:t>Bernard </a:t>
            </a:r>
            <a:r>
              <a:rPr lang="fr-BE" sz="2900" b="1" dirty="0" smtClean="0"/>
              <a:t>Rey, Sabine Kahn, Sylvie Van Lint</a:t>
            </a:r>
            <a:endParaRPr lang="fr-BE" sz="2900" b="1" dirty="0"/>
          </a:p>
          <a:p>
            <a:r>
              <a:rPr lang="fr-BE" sz="2900" b="1" dirty="0"/>
              <a:t>Université Libre de Bruxelles. UNICEF</a:t>
            </a:r>
          </a:p>
          <a:p>
            <a:r>
              <a:rPr lang="fr-BE" b="1" dirty="0" smtClean="0"/>
              <a:t> 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9200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599209" y="541771"/>
            <a:ext cx="10515600" cy="819438"/>
          </a:xfrm>
        </p:spPr>
        <p:txBody>
          <a:bodyPr>
            <a:noAutofit/>
          </a:bodyPr>
          <a:lstStyle/>
          <a:p>
            <a:r>
              <a:rPr lang="fr-BE" sz="3200" b="1" dirty="0" smtClean="0"/>
              <a:t>La pluralité des interprétations possibles : Un exemple à propos du problème suivant (2</a:t>
            </a:r>
            <a:r>
              <a:rPr lang="fr-BE" sz="3200" b="1" baseline="30000" dirty="0" smtClean="0"/>
              <a:t>ème</a:t>
            </a:r>
            <a:r>
              <a:rPr lang="fr-BE" sz="3200" b="1" dirty="0" smtClean="0"/>
              <a:t> AP) :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1981200" y="1818409"/>
            <a:ext cx="8229600" cy="4307755"/>
          </a:xfrm>
        </p:spPr>
        <p:txBody>
          <a:bodyPr/>
          <a:lstStyle/>
          <a:p>
            <a:pPr algn="just">
              <a:buFontTx/>
              <a:buNone/>
            </a:pPr>
            <a:endParaRPr lang="fr-BE" sz="4000" b="1" dirty="0"/>
          </a:p>
          <a:p>
            <a:pPr algn="just">
              <a:buFontTx/>
              <a:buNone/>
            </a:pPr>
            <a:r>
              <a:rPr lang="fr-BE" sz="4000" b="1" dirty="0" smtClean="0"/>
              <a:t>Victor </a:t>
            </a:r>
            <a:r>
              <a:rPr lang="fr-BE" sz="4000" b="1" dirty="0"/>
              <a:t>a 7 €. Il veut s’acheter un jouet qui coute 12 €. </a:t>
            </a:r>
          </a:p>
          <a:p>
            <a:pPr algn="just">
              <a:buFontTx/>
              <a:buNone/>
            </a:pPr>
            <a:r>
              <a:rPr lang="fr-BE" sz="4000" b="1" dirty="0"/>
              <a:t>Combien doit-il demander à ses parents ?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20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9246"/>
          </a:xfrm>
        </p:spPr>
        <p:txBody>
          <a:bodyPr>
            <a:normAutofit/>
          </a:bodyPr>
          <a:lstStyle/>
          <a:p>
            <a:pPr algn="ctr"/>
            <a:r>
              <a:rPr lang="fr-BE" sz="3600" b="1" dirty="0" smtClean="0"/>
              <a:t>Une tâche complexe et inédite</a:t>
            </a:r>
            <a:endParaRPr lang="fr-BE" sz="3600" b="1" dirty="0"/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470647" y="1532965"/>
            <a:ext cx="11080377" cy="459319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fr-BE" sz="3200" b="1" dirty="0" smtClean="0"/>
              <a:t>Calculer le prix de la peinture pour repeindre la salle de classe :</a:t>
            </a:r>
          </a:p>
          <a:p>
            <a:pPr>
              <a:buFontTx/>
              <a:buNone/>
            </a:pPr>
            <a:r>
              <a:rPr lang="fr-BE" sz="3200" b="1" dirty="0" smtClean="0"/>
              <a:t>   </a:t>
            </a:r>
          </a:p>
          <a:p>
            <a:pPr>
              <a:buFontTx/>
              <a:buNone/>
            </a:pPr>
            <a:r>
              <a:rPr lang="fr-BE" sz="3200" b="1" dirty="0"/>
              <a:t>La classe mesure 7 m de large sur 9 m de long et elle est haute de 3,50 m. Quatre grandes fenêtres de 1,30 m X 1,50 m y font entrer la lumière et un immense tableau, totalement fixé au mur, couvre toute la surface d'un des murs de 7 m de large. Quant à la porte de la classe, elle fait 2,10 m de hauteur et 1,20 m de largeur. </a:t>
            </a:r>
          </a:p>
          <a:p>
            <a:pPr>
              <a:buFontTx/>
              <a:buNone/>
            </a:pPr>
            <a:r>
              <a:rPr lang="fr-BE" sz="3200" b="1" dirty="0"/>
              <a:t>Calcule le prix de la peinture, en utilisant le tarif du marchand.</a:t>
            </a:r>
          </a:p>
          <a:p>
            <a:pPr>
              <a:buFontTx/>
              <a:buNone/>
            </a:pPr>
            <a:endParaRPr lang="fr-BE" dirty="0"/>
          </a:p>
          <a:p>
            <a:pPr>
              <a:buFontTx/>
              <a:buNone/>
            </a:pPr>
            <a:r>
              <a:rPr lang="fr-BE" dirty="0"/>
              <a:t> 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37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/>
          <a:lstStyle/>
          <a:p>
            <a:pPr algn="ctr"/>
            <a:r>
              <a:rPr lang="fr-BE" sz="3200" b="1" dirty="0"/>
              <a:t>Tarif du marchand de peinture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607895"/>
              </p:ext>
            </p:extLst>
          </p:nvPr>
        </p:nvGraphicFramePr>
        <p:xfrm>
          <a:off x="632011" y="1075765"/>
          <a:ext cx="11228295" cy="5782237"/>
        </p:xfrm>
        <a:graphic>
          <a:graphicData uri="http://schemas.openxmlformats.org/drawingml/2006/table">
            <a:tbl>
              <a:tblPr/>
              <a:tblGrid>
                <a:gridCol w="4275675"/>
                <a:gridCol w="4173431"/>
                <a:gridCol w="2779189"/>
              </a:tblGrid>
              <a:tr h="1305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produit</a:t>
                      </a: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prix et conditionnement</a:t>
                      </a: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pouvoir couvrant</a:t>
                      </a:r>
                      <a:endParaRPr kumimoji="0" lang="fr-B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Latex</a:t>
                      </a: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pour murs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24 euros le pot de 2,5 l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8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 York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Ambiance</a:t>
                      </a: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pour murs</a:t>
                      </a: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57 euros le pot de 5 l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9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plafond</a:t>
                      </a: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40 euros le pot de 5 l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9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1119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peinture </a:t>
                      </a:r>
                      <a:r>
                        <a:rPr kumimoji="0" lang="fr-FR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portes 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30">
                      <a:fgClr>
                        <a:srgbClr val="FFFFFF"/>
                      </a:fgClr>
                      <a:bgClr>
                        <a:srgbClr val="B2B2B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140 euros le pot de 2,5 l</a:t>
                      </a:r>
                      <a:endParaRPr kumimoji="0" lang="fr-B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/>
                        <a:ea typeface="Times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12 m</a:t>
                      </a:r>
                      <a:r>
                        <a:rPr kumimoji="0" lang="fr-FR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Times"/>
                          <a:cs typeface="Times New Roman" pitchFamily="18" charset="0"/>
                        </a:rPr>
                        <a:t> au litre</a:t>
                      </a:r>
                      <a:endParaRPr kumimoji="0" lang="fr-B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 pitchFamily="18" charset="0"/>
                      </a:endParaRPr>
                    </a:p>
                  </a:txBody>
                  <a:tcPr marL="50800" marR="508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4605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449263" algn="r"/>
                <a:tab pos="3060700" algn="ctr"/>
                <a:tab pos="5759450" algn="r"/>
              </a:tabLst>
            </a:pPr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49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981200" y="785813"/>
            <a:ext cx="8229600" cy="5340350"/>
          </a:xfrm>
        </p:spPr>
        <p:txBody>
          <a:bodyPr/>
          <a:lstStyle/>
          <a:p>
            <a:pPr algn="ctr">
              <a:buFontTx/>
              <a:buNone/>
            </a:pPr>
            <a:endParaRPr lang="fr-BE" dirty="0" smtClean="0"/>
          </a:p>
          <a:p>
            <a:pPr algn="ctr">
              <a:buFontTx/>
              <a:buNone/>
            </a:pPr>
            <a:r>
              <a:rPr lang="fr-BE" sz="3600" b="1" dirty="0"/>
              <a:t>L’interprétation scolaire des </a:t>
            </a:r>
            <a:r>
              <a:rPr lang="fr-BE" sz="3600" b="1" dirty="0" smtClean="0"/>
              <a:t>situations</a:t>
            </a:r>
          </a:p>
          <a:p>
            <a:pPr algn="ctr">
              <a:buFontTx/>
              <a:buNone/>
            </a:pPr>
            <a:r>
              <a:rPr lang="fr-BE" sz="3600" b="1" dirty="0" smtClean="0"/>
              <a:t>(le « cadrage instruit) </a:t>
            </a:r>
            <a:r>
              <a:rPr lang="fr-BE" sz="3600" b="1" dirty="0"/>
              <a:t>:</a:t>
            </a:r>
          </a:p>
          <a:p>
            <a:pPr algn="ctr">
              <a:buFontTx/>
              <a:buNone/>
            </a:pPr>
            <a:endParaRPr lang="fr-BE" sz="3600" b="1" dirty="0"/>
          </a:p>
          <a:p>
            <a:pPr algn="ctr">
              <a:buFontTx/>
              <a:buNone/>
            </a:pPr>
            <a:r>
              <a:rPr lang="fr-BE" sz="3600" b="1" dirty="0"/>
              <a:t>Quelques remarques </a:t>
            </a:r>
          </a:p>
          <a:p>
            <a:pPr algn="ctr">
              <a:buFontTx/>
              <a:buNone/>
            </a:pPr>
            <a:r>
              <a:rPr lang="fr-BE" sz="3600" b="1" dirty="0"/>
              <a:t>sur </a:t>
            </a:r>
            <a:r>
              <a:rPr lang="fr-BE" sz="3600" b="1" dirty="0" smtClean="0"/>
              <a:t>la particularité des savoirs scolaires</a:t>
            </a:r>
            <a:endParaRPr lang="fr-BE" sz="3600" b="1" dirty="0"/>
          </a:p>
          <a:p>
            <a:pPr algn="ctr">
              <a:buFontTx/>
              <a:buNone/>
            </a:pPr>
            <a:r>
              <a:rPr lang="fr-BE" sz="3600" b="1" dirty="0"/>
              <a:t>et les difficultés qu’elle entraîne</a:t>
            </a:r>
          </a:p>
          <a:p>
            <a:pPr algn="ctr">
              <a:buFontTx/>
              <a:buNone/>
            </a:pPr>
            <a:r>
              <a:rPr lang="fr-BE" sz="3600" b="1" dirty="0"/>
              <a:t>chez certains élèves.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64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 smtClean="0"/>
          </a:p>
        </p:txBody>
      </p:sp>
      <p:sp>
        <p:nvSpPr>
          <p:cNvPr id="26627" name="Espace réservé du contenu 2"/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5840413"/>
          </a:xfrm>
        </p:spPr>
        <p:txBody>
          <a:bodyPr/>
          <a:lstStyle/>
          <a:p>
            <a:pPr algn="just">
              <a:buFontTx/>
              <a:buNone/>
            </a:pPr>
            <a:r>
              <a:rPr lang="fr-BE" dirty="0" smtClean="0"/>
              <a:t> </a:t>
            </a:r>
          </a:p>
          <a:p>
            <a:pPr algn="just">
              <a:buFontTx/>
              <a:buNone/>
            </a:pPr>
            <a:r>
              <a:rPr lang="fr-BE" b="1" dirty="0" smtClean="0"/>
              <a:t>A </a:t>
            </a:r>
            <a:r>
              <a:rPr lang="fr-BE" b="1" dirty="0"/>
              <a:t>la sortie de l’école, il y a trois marchands de glace. La maman de quatre enfants a promis une glace à chacun, s’ils sont capables de lui dire chez quel marchand elle coûte le moins cher.</a:t>
            </a:r>
          </a:p>
          <a:p>
            <a:pPr algn="just">
              <a:buFontTx/>
              <a:buNone/>
            </a:pPr>
            <a:r>
              <a:rPr lang="fr-BE" b="1" dirty="0"/>
              <a:t>   Chez Tino, une boule vaut 0,50 €, 2 boules coûtent 0,80 € et 3 boules 1,10 €. </a:t>
            </a:r>
          </a:p>
          <a:p>
            <a:pPr algn="just">
              <a:buFontTx/>
              <a:buNone/>
            </a:pPr>
            <a:r>
              <a:rPr lang="fr-BE" b="1" dirty="0"/>
              <a:t>   Chez Al Pacino, une boule coûte 0,40 €, 2 boules coûtent 0,80 € et 3 boules 1,20 €. </a:t>
            </a:r>
          </a:p>
          <a:p>
            <a:pPr algn="just">
              <a:buFontTx/>
              <a:buNone/>
            </a:pPr>
            <a:r>
              <a:rPr lang="fr-BE" b="1" dirty="0"/>
              <a:t>   Chez </a:t>
            </a:r>
            <a:r>
              <a:rPr lang="fr-BE" b="1" dirty="0" err="1"/>
              <a:t>Gelati</a:t>
            </a:r>
            <a:r>
              <a:rPr lang="fr-BE" b="1" dirty="0"/>
              <a:t>, une boule coûte 0,45 €, 2 boules 0,80 € et 3 boules 1,05 €. </a:t>
            </a:r>
          </a:p>
          <a:p>
            <a:pPr algn="just">
              <a:buFontTx/>
              <a:buNone/>
            </a:pPr>
            <a:r>
              <a:rPr lang="fr-BE" b="1" dirty="0"/>
              <a:t>   De plus, chez Tino, il y a une promotion : 3 glaces pour le prix de 2.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28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018"/>
          </a:xfrm>
        </p:spPr>
        <p:txBody>
          <a:bodyPr>
            <a:normAutofit/>
          </a:bodyPr>
          <a:lstStyle/>
          <a:p>
            <a:pPr algn="ctr"/>
            <a:r>
              <a:rPr lang="fr-BE" sz="3200" b="1" dirty="0" smtClean="0"/>
              <a:t>Quelques caractéristiques des savoirs et des activités scolaires</a:t>
            </a: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34886"/>
            <a:ext cx="10515600" cy="4419599"/>
          </a:xfrm>
        </p:spPr>
        <p:txBody>
          <a:bodyPr>
            <a:normAutofit/>
          </a:bodyPr>
          <a:lstStyle/>
          <a:p>
            <a:r>
              <a:rPr lang="fr-BE" sz="2400" b="1" dirty="0" smtClean="0"/>
              <a:t>Les activités scolaires sont liées à des savoirs :</a:t>
            </a:r>
          </a:p>
          <a:p>
            <a:pPr lvl="3">
              <a:buFontTx/>
              <a:buChar char="-"/>
            </a:pPr>
            <a:r>
              <a:rPr lang="fr-BE" sz="2400" b="1" dirty="0" smtClean="0"/>
              <a:t>Certaines activités sont destinées à accéder à des savoirs</a:t>
            </a:r>
          </a:p>
          <a:p>
            <a:pPr lvl="3">
              <a:buFontTx/>
              <a:buChar char="-"/>
            </a:pPr>
            <a:r>
              <a:rPr lang="fr-BE" sz="2400" b="1" dirty="0" smtClean="0"/>
              <a:t>D’autres activités (celles où il faut mettre en œuvre des compétences) exigent d’être interprétées en fonction des savoirs</a:t>
            </a:r>
          </a:p>
          <a:p>
            <a:pPr lvl="3">
              <a:buFontTx/>
              <a:buChar char="-"/>
            </a:pPr>
            <a:r>
              <a:rPr lang="fr-BE" sz="2400" b="1" dirty="0" smtClean="0">
                <a:sym typeface="Wingdings" panose="05000000000000000000" pitchFamily="2" charset="2"/>
              </a:rPr>
              <a:t> Dans les deux cas, il faut saisir le sens « second » de l’activité : importance pour les élèves de SECONDARISER.</a:t>
            </a:r>
          </a:p>
          <a:p>
            <a:pPr lvl="3">
              <a:buFontTx/>
              <a:buChar char="-"/>
            </a:pPr>
            <a:endParaRPr lang="fr-BE" sz="2400" b="1" dirty="0" smtClean="0">
              <a:sym typeface="Wingdings" panose="05000000000000000000" pitchFamily="2" charset="2"/>
            </a:endParaRPr>
          </a:p>
          <a:p>
            <a:r>
              <a:rPr lang="fr-BE" sz="2400" b="1" dirty="0" smtClean="0">
                <a:sym typeface="Wingdings" panose="05000000000000000000" pitchFamily="2" charset="2"/>
              </a:rPr>
              <a:t>Pour réussir à l’école, il ne suffit pas d’être présent et docile, </a:t>
            </a:r>
          </a:p>
          <a:p>
            <a:pPr marL="914400" lvl="2" indent="0">
              <a:buNone/>
            </a:pPr>
            <a:r>
              <a:rPr lang="fr-BE" sz="2400" b="1" dirty="0" smtClean="0">
                <a:sym typeface="Wingdings" panose="05000000000000000000" pitchFamily="2" charset="2"/>
              </a:rPr>
              <a:t> il faut faire un effort pour comprendre, donc s’engager dans un effort personnel d’apprentissage.</a:t>
            </a:r>
            <a:r>
              <a:rPr lang="fr-BE" sz="2400" b="1" dirty="0">
                <a:sym typeface="Wingdings" panose="05000000000000000000" pitchFamily="2" charset="2"/>
              </a:rPr>
              <a:t> </a:t>
            </a:r>
            <a:r>
              <a:rPr lang="fr-BE" sz="2400" b="1" dirty="0" smtClean="0">
                <a:sym typeface="Wingdings" panose="05000000000000000000" pitchFamily="2" charset="2"/>
              </a:rPr>
              <a:t>Se conduire en sujet de l’apprentissage. SUBJECTIVATION.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504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214291"/>
            <a:ext cx="8229600" cy="5911873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buFontTx/>
              <a:buNone/>
              <a:defRPr/>
            </a:pPr>
            <a:r>
              <a:rPr lang="fr-BE" dirty="0" smtClean="0"/>
              <a:t>« </a:t>
            </a:r>
            <a:r>
              <a:rPr lang="fr-BE" i="1" dirty="0" smtClean="0"/>
              <a:t>Deux garçons, Karim et Quentin, décident, un dimanche après-midi, d’aller au cinéma, situé tout près de chez Quentin. Ils ont le programme du cinéma que tu trouveras ci-dessous. Quelles informations ont-ils à prendre dans ce document pour réaliser leur projet ?</a:t>
            </a:r>
            <a:r>
              <a:rPr lang="fr-BE" dirty="0" smtClean="0"/>
              <a:t> ». </a:t>
            </a:r>
          </a:p>
          <a:p>
            <a:pPr>
              <a:buFontTx/>
              <a:buNone/>
              <a:defRPr/>
            </a:pPr>
            <a:r>
              <a:rPr lang="fr-BE" dirty="0" smtClean="0"/>
              <a:t>Cette consigne est suivie d’une photocopie du programme, document authentique, comportant le nom et l’adresse du cinéma, les horaires, les films à l’affiche, la mention ‘version originale’ ou ‘sous-titré</a:t>
            </a:r>
            <a:r>
              <a:rPr lang="fr-BE" strike="sngStrike" dirty="0" smtClean="0"/>
              <a:t>e</a:t>
            </a:r>
            <a:r>
              <a:rPr lang="fr-BE" dirty="0" smtClean="0"/>
              <a:t>’, les tarifs et les réductions.</a:t>
            </a:r>
          </a:p>
          <a:p>
            <a:pPr>
              <a:buFontTx/>
              <a:buNone/>
              <a:defRPr/>
            </a:pPr>
            <a:endParaRPr lang="fr-BE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267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742" y="495656"/>
            <a:ext cx="10515600" cy="282011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44239"/>
            <a:ext cx="10515600" cy="4732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200" b="1" dirty="0" smtClean="0"/>
              <a:t>Conséquences sur l’origine des difficultés scolaires :</a:t>
            </a:r>
          </a:p>
          <a:p>
            <a:pPr marL="0" indent="0" algn="ctr">
              <a:buNone/>
            </a:pPr>
            <a:endParaRPr lang="fr-BE" sz="3200" b="1" dirty="0"/>
          </a:p>
          <a:p>
            <a:pPr marL="0" indent="0" algn="just">
              <a:buNone/>
            </a:pPr>
            <a:r>
              <a:rPr lang="fr-BE" sz="3200" b="1" dirty="0" smtClean="0"/>
              <a:t>Les difficultés scolaires ne doivent pas être systématiquement attribuées aux caractéristiques de l’élève, mais au rapport de l’élève avec les particularités de la culture scolaire.</a:t>
            </a:r>
            <a:endParaRPr lang="fr-BE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9176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6546"/>
          </a:xfrm>
        </p:spPr>
        <p:txBody>
          <a:bodyPr>
            <a:noAutofit/>
          </a:bodyPr>
          <a:lstStyle/>
          <a:p>
            <a:pPr algn="ctr"/>
            <a:r>
              <a:rPr lang="fr-BE" sz="3200" b="1" dirty="0" smtClean="0">
                <a:solidFill>
                  <a:srgbClr val="FF0000"/>
                </a:solidFill>
              </a:rPr>
              <a:t>Nouveau schéma sur le fonctionnement d’une compétence</a:t>
            </a:r>
            <a:endParaRPr lang="fr-BE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76770"/>
            <a:ext cx="10515600" cy="5100193"/>
          </a:xfrm>
        </p:spPr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b="1" dirty="0" smtClean="0"/>
              <a:t>Interprétation de la situation </a:t>
            </a:r>
            <a:r>
              <a:rPr lang="fr-BE" b="1" u="sng" dirty="0" smtClean="0"/>
              <a:t>en fonction des savoirs scolaires</a:t>
            </a:r>
            <a:r>
              <a:rPr lang="fr-BE" b="1" dirty="0" smtClean="0"/>
              <a:t>.</a:t>
            </a:r>
          </a:p>
          <a:p>
            <a:pPr marL="0" indent="0" algn="ctr">
              <a:buNone/>
            </a:pPr>
            <a:endParaRPr lang="fr-BE" b="1" dirty="0" smtClean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endParaRPr lang="fr-BE" b="1" dirty="0" smtClean="0"/>
          </a:p>
          <a:p>
            <a:pPr marL="0" indent="0" algn="ctr">
              <a:buNone/>
            </a:pPr>
            <a:endParaRPr lang="fr-BE" b="1" dirty="0"/>
          </a:p>
          <a:p>
            <a:pPr marL="0" indent="0" algn="ctr">
              <a:buNone/>
            </a:pPr>
            <a:r>
              <a:rPr lang="fr-BE" b="1" dirty="0" smtClean="0"/>
              <a:t>En fonction de cette interprétation, choix des connaissances  </a:t>
            </a:r>
          </a:p>
          <a:p>
            <a:pPr marL="0" indent="0" algn="ctr">
              <a:buNone/>
            </a:pPr>
            <a:r>
              <a:rPr lang="fr-BE" b="1" dirty="0" smtClean="0"/>
              <a:t>et des procédures qui conviennent.</a:t>
            </a:r>
            <a:endParaRPr lang="fr-BE" b="1" dirty="0"/>
          </a:p>
        </p:txBody>
      </p:sp>
      <p:sp>
        <p:nvSpPr>
          <p:cNvPr id="4" name="Flèche vers le bas 3"/>
          <p:cNvSpPr/>
          <p:nvPr/>
        </p:nvSpPr>
        <p:spPr>
          <a:xfrm>
            <a:off x="6264067" y="2093720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Flèche vers le bas 4"/>
          <p:cNvSpPr/>
          <p:nvPr/>
        </p:nvSpPr>
        <p:spPr>
          <a:xfrm>
            <a:off x="5802294" y="26484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8367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1818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76944"/>
            <a:ext cx="10515600" cy="4598534"/>
          </a:xfrm>
        </p:spPr>
        <p:txBody>
          <a:bodyPr/>
          <a:lstStyle/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endParaRPr lang="fr-BE" dirty="0" smtClean="0"/>
          </a:p>
          <a:p>
            <a:pPr marL="0" indent="0" algn="ctr">
              <a:buNone/>
            </a:pPr>
            <a:r>
              <a:rPr lang="fr-BE" b="1" dirty="0" smtClean="0"/>
              <a:t>Que faire dans la classe pour faire acquérir des compétence,</a:t>
            </a:r>
          </a:p>
          <a:p>
            <a:pPr marL="0" indent="0" algn="ctr">
              <a:buNone/>
            </a:pPr>
            <a:r>
              <a:rPr lang="fr-BE" b="1" dirty="0" smtClean="0"/>
              <a:t>c’est-à-dire</a:t>
            </a:r>
          </a:p>
          <a:p>
            <a:pPr marL="0" indent="0" algn="ctr">
              <a:buNone/>
            </a:pPr>
            <a:r>
              <a:rPr lang="fr-BE" b="1" dirty="0" smtClean="0"/>
              <a:t>pour susciter chez les élèves</a:t>
            </a:r>
          </a:p>
          <a:p>
            <a:pPr marL="0" indent="0" algn="ctr">
              <a:buNone/>
            </a:pPr>
            <a:r>
              <a:rPr lang="fr-BE" b="1" dirty="0" smtClean="0"/>
              <a:t>une interprétation des situations conforme au regard instruit ?</a:t>
            </a:r>
            <a:endParaRPr lang="fr-BE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0364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fr-BE" sz="4000" b="1" dirty="0" smtClean="0">
                <a:solidFill>
                  <a:srgbClr val="FF0000"/>
                </a:solidFill>
              </a:rPr>
              <a:t>Rappel sur le fonctionnement </a:t>
            </a:r>
            <a:r>
              <a:rPr lang="fr-BE" sz="4000" b="1" dirty="0">
                <a:solidFill>
                  <a:srgbClr val="FF0000"/>
                </a:solidFill>
              </a:rPr>
              <a:t>d’une compétence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lvl="2"/>
            <a:endParaRPr lang="fr-BE" sz="3600" dirty="0"/>
          </a:p>
          <a:p>
            <a:pPr lvl="2"/>
            <a:r>
              <a:rPr lang="fr-BE" sz="4000" b="1" dirty="0" smtClean="0">
                <a:solidFill>
                  <a:srgbClr val="00B0F0"/>
                </a:solidFill>
              </a:rPr>
              <a:t>Connaissances (savoirs informatifs)</a:t>
            </a:r>
            <a:endParaRPr lang="fr-BE" sz="4000" b="1" dirty="0">
              <a:solidFill>
                <a:srgbClr val="00B0F0"/>
              </a:solidFill>
            </a:endParaRPr>
          </a:p>
          <a:p>
            <a:pPr lvl="2"/>
            <a:r>
              <a:rPr lang="fr-BE" sz="4000" b="1" dirty="0" smtClean="0">
                <a:solidFill>
                  <a:srgbClr val="00B050"/>
                </a:solidFill>
              </a:rPr>
              <a:t>Procédures (savoir-faire)</a:t>
            </a:r>
            <a:endParaRPr lang="fr-BE" sz="4000" b="1" dirty="0">
              <a:solidFill>
                <a:srgbClr val="00B050"/>
              </a:solidFill>
            </a:endParaRPr>
          </a:p>
          <a:p>
            <a:pPr lvl="2">
              <a:buFontTx/>
              <a:buNone/>
            </a:pPr>
            <a:endParaRPr lang="fr-BE" dirty="0" smtClean="0"/>
          </a:p>
          <a:p>
            <a:pPr>
              <a:buFontTx/>
              <a:buNone/>
            </a:pPr>
            <a:r>
              <a:rPr lang="fr-BE" sz="6000" b="1" dirty="0">
                <a:sym typeface="Wingdings" panose="05000000000000000000" pitchFamily="2" charset="2"/>
              </a:rPr>
              <a:t>     </a:t>
            </a:r>
            <a:r>
              <a:rPr lang="fr-BE" sz="4800" b="1" dirty="0">
                <a:sym typeface="Wingdings" panose="05000000000000000000" pitchFamily="2" charset="2"/>
              </a:rPr>
              <a:t>     Mobilisation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None/>
            </a:pPr>
            <a:r>
              <a:rPr lang="fr-BE" dirty="0" smtClean="0">
                <a:sym typeface="Wingdings" panose="05000000000000000000" pitchFamily="2" charset="2"/>
              </a:rPr>
              <a:t>   (parmi les connaissances et procédures que l’élève possède, choisir celles qui conviennent à la situation)</a:t>
            </a:r>
            <a:endParaRPr lang="fr-BE" dirty="0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91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0932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/>
          <a:lstStyle/>
          <a:p>
            <a:endParaRPr lang="fr-BE" b="1" dirty="0" smtClean="0"/>
          </a:p>
          <a:p>
            <a:r>
              <a:rPr lang="fr-BE" sz="3200" b="1" dirty="0" smtClean="0"/>
              <a:t>Faire </a:t>
            </a:r>
            <a:r>
              <a:rPr lang="fr-BE" sz="3200" b="1" dirty="0"/>
              <a:t>pratiquer des tâches inédites et </a:t>
            </a:r>
            <a:r>
              <a:rPr lang="fr-BE" sz="3200" b="1" dirty="0" smtClean="0"/>
              <a:t>complexes,</a:t>
            </a:r>
          </a:p>
          <a:p>
            <a:pPr marL="0" indent="0">
              <a:buNone/>
            </a:pPr>
            <a:endParaRPr lang="fr-BE" sz="3200" b="1" dirty="0" smtClean="0"/>
          </a:p>
          <a:p>
            <a:r>
              <a:rPr lang="fr-BE" sz="3200" b="1" dirty="0" smtClean="0"/>
              <a:t> </a:t>
            </a:r>
            <a:r>
              <a:rPr lang="fr-BE" sz="3200" b="1" dirty="0"/>
              <a:t>dans une perspective </a:t>
            </a:r>
            <a:r>
              <a:rPr lang="fr-BE" sz="3200" b="1" u="sng" dirty="0"/>
              <a:t>non </a:t>
            </a:r>
            <a:r>
              <a:rPr lang="fr-BE" sz="3200" b="1" u="sng" dirty="0" smtClean="0"/>
              <a:t>évaluative</a:t>
            </a:r>
            <a:r>
              <a:rPr lang="fr-BE" sz="3200" b="1" dirty="0"/>
              <a:t>.</a:t>
            </a:r>
            <a:r>
              <a:rPr lang="fr-BE" sz="3200" b="1" dirty="0" smtClean="0"/>
              <a:t> </a:t>
            </a:r>
          </a:p>
          <a:p>
            <a:pPr marL="0" indent="0">
              <a:buNone/>
            </a:pPr>
            <a:r>
              <a:rPr lang="fr-BE" sz="3200" b="1" dirty="0" smtClean="0"/>
              <a:t> </a:t>
            </a:r>
          </a:p>
          <a:p>
            <a:r>
              <a:rPr lang="fr-BE" sz="3200" b="1" dirty="0" smtClean="0"/>
              <a:t>Insister </a:t>
            </a:r>
            <a:r>
              <a:rPr lang="fr-BE" sz="3200" b="1" dirty="0"/>
              <a:t>sur le fait qu’il convient de les </a:t>
            </a:r>
            <a:r>
              <a:rPr lang="fr-BE" sz="3200" b="1" u="sng" dirty="0" smtClean="0"/>
              <a:t>interpréter au moyen des savoirs scolaires</a:t>
            </a:r>
            <a:r>
              <a:rPr lang="fr-BE" sz="3200" b="1" dirty="0" smtClean="0"/>
              <a:t>.</a:t>
            </a:r>
            <a:endParaRPr lang="fr-BE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6885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6245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03514"/>
            <a:ext cx="10515600" cy="5273449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b="1" dirty="0" smtClean="0"/>
              <a:t>Lorsqu’on </a:t>
            </a:r>
            <a:r>
              <a:rPr lang="fr-BE" b="1" dirty="0"/>
              <a:t>met les élèves en activité (par exemple pour introduire une procédure ou une règle), </a:t>
            </a:r>
          </a:p>
          <a:p>
            <a:pPr marL="0" indent="0">
              <a:buNone/>
            </a:pPr>
            <a:r>
              <a:rPr lang="fr-BE" b="1" dirty="0"/>
              <a:t>d</a:t>
            </a:r>
            <a:r>
              <a:rPr lang="fr-BE" b="1" dirty="0" smtClean="0"/>
              <a:t>emander aux </a:t>
            </a:r>
            <a:r>
              <a:rPr lang="fr-BE" b="1" dirty="0"/>
              <a:t>élèves (notamment ceux qui risquent d’être en difficulté) </a:t>
            </a:r>
            <a:endParaRPr lang="fr-BE" b="1" dirty="0" smtClean="0"/>
          </a:p>
          <a:p>
            <a:pPr marL="0" indent="0">
              <a:buNone/>
            </a:pPr>
            <a:r>
              <a:rPr lang="fr-BE" b="1" dirty="0" smtClean="0"/>
              <a:t>pourquoi </a:t>
            </a:r>
            <a:r>
              <a:rPr lang="fr-BE" b="1" dirty="0"/>
              <a:t>on leur fait faire </a:t>
            </a:r>
            <a:r>
              <a:rPr lang="fr-BE" b="1" dirty="0" smtClean="0"/>
              <a:t>cette activité.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b="1" dirty="0" smtClean="0">
                <a:sym typeface="Wingdings" panose="05000000000000000000" pitchFamily="2" charset="2"/>
              </a:rPr>
              <a:t>Aide à la </a:t>
            </a:r>
            <a:r>
              <a:rPr lang="fr-BE" b="1" dirty="0" err="1" smtClean="0">
                <a:sym typeface="Wingdings" panose="05000000000000000000" pitchFamily="2" charset="2"/>
              </a:rPr>
              <a:t>secondarisation</a:t>
            </a:r>
            <a:r>
              <a:rPr lang="fr-BE" b="1" dirty="0" smtClean="0">
                <a:sym typeface="Wingdings" panose="05000000000000000000" pitchFamily="2" charset="2"/>
              </a:rPr>
              <a:t>.</a:t>
            </a:r>
            <a:endParaRPr lang="fr-BE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1384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0418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98714"/>
            <a:ext cx="10515600" cy="5578249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/>
              <a:t>Eviter </a:t>
            </a:r>
            <a:r>
              <a:rPr lang="fr-BE" b="1" dirty="0"/>
              <a:t>tout ce qui incite à la docilité </a:t>
            </a:r>
            <a:r>
              <a:rPr lang="fr-BE" b="1" dirty="0" smtClean="0"/>
              <a:t>intellectuelle qui consiste : </a:t>
            </a:r>
          </a:p>
          <a:p>
            <a:pPr lvl="1">
              <a:buFontTx/>
              <a:buChar char="-"/>
            </a:pPr>
            <a:r>
              <a:rPr lang="fr-BE" b="1" dirty="0" smtClean="0"/>
              <a:t>à répéter ce que dit le maître,</a:t>
            </a:r>
          </a:p>
          <a:p>
            <a:pPr lvl="1">
              <a:buFontTx/>
              <a:buChar char="-"/>
            </a:pPr>
            <a:r>
              <a:rPr lang="fr-BE" b="1" dirty="0" smtClean="0"/>
              <a:t>à faire ce que le maître demande, sans savoir pourquoi il convient de le faire.</a:t>
            </a:r>
          </a:p>
          <a:p>
            <a:pPr lvl="1">
              <a:buFontTx/>
              <a:buChar char="-"/>
            </a:pPr>
            <a:endParaRPr lang="fr-BE" b="1" dirty="0" smtClean="0"/>
          </a:p>
          <a:p>
            <a:pPr marL="0" indent="0">
              <a:buNone/>
            </a:pPr>
            <a:r>
              <a:rPr lang="fr-BE" b="1" dirty="0" smtClean="0"/>
              <a:t>Encourager </a:t>
            </a:r>
            <a:r>
              <a:rPr lang="fr-BE" b="1" dirty="0"/>
              <a:t>les élèves à justifier ce qu’ils disent ou font</a:t>
            </a:r>
            <a:r>
              <a:rPr lang="fr-BE" b="1" dirty="0" smtClean="0"/>
              <a:t>.</a:t>
            </a:r>
          </a:p>
          <a:p>
            <a:pPr marL="0" indent="0">
              <a:buNone/>
            </a:pPr>
            <a:endParaRPr lang="fr-BE" b="1" dirty="0"/>
          </a:p>
          <a:p>
            <a:pPr marL="0" indent="0">
              <a:buNone/>
            </a:pPr>
            <a:r>
              <a:rPr lang="fr-BE" b="1" dirty="0" smtClean="0"/>
              <a:t>Lorsqu’un élève dit quelque chose, ne pas valider (ni invalider) immédiatement ce qu’il dit.</a:t>
            </a:r>
          </a:p>
          <a:p>
            <a:pPr marL="0" indent="0">
              <a:buNone/>
            </a:pPr>
            <a:r>
              <a:rPr lang="fr-BE" b="1" dirty="0" smtClean="0"/>
              <a:t>Par exemple, poser des questions comme :  </a:t>
            </a:r>
          </a:p>
          <a:p>
            <a:pPr marL="0" indent="0">
              <a:buNone/>
            </a:pPr>
            <a:r>
              <a:rPr lang="fr-BE" b="1" dirty="0" smtClean="0"/>
              <a:t>«</a:t>
            </a:r>
            <a:r>
              <a:rPr lang="fr-BE" b="1" dirty="0"/>
              <a:t> Pourquoi penses-tu que ce que tu dis est juste ? » « Et les autres, qu’en pensez-vous ? »). </a:t>
            </a:r>
            <a:r>
              <a:rPr lang="fr-BE" b="1" dirty="0" smtClean="0">
                <a:sym typeface="Wingdings" panose="05000000000000000000" pitchFamily="2" charset="2"/>
              </a:rPr>
              <a:t> Aide à la </a:t>
            </a:r>
            <a:r>
              <a:rPr lang="fr-BE" b="1" u="sng" dirty="0" smtClean="0"/>
              <a:t>Subjectivation</a:t>
            </a:r>
            <a:endParaRPr lang="fr-BE" b="1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584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6"/>
          </a:xfrm>
        </p:spPr>
        <p:txBody>
          <a:bodyPr>
            <a:normAutofit fontScale="90000"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786213"/>
            <a:ext cx="10515600" cy="5390750"/>
          </a:xfrm>
        </p:spPr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857250" indent="-857250" algn="ctr">
              <a:buAutoNum type="romanUcParenR"/>
            </a:pPr>
            <a:r>
              <a:rPr lang="fr-BE" sz="4000" b="1" dirty="0" smtClean="0"/>
              <a:t>Faire acquérir des connaissances </a:t>
            </a:r>
          </a:p>
          <a:p>
            <a:pPr marL="0" indent="0" algn="ctr">
              <a:buNone/>
            </a:pPr>
            <a:r>
              <a:rPr lang="fr-BE" sz="4000" b="1" dirty="0" smtClean="0"/>
              <a:t>et des procédures dans le cadre </a:t>
            </a:r>
          </a:p>
          <a:p>
            <a:pPr marL="0" indent="0" algn="ctr">
              <a:buNone/>
            </a:pPr>
            <a:r>
              <a:rPr lang="fr-BE" sz="4000" b="1" dirty="0" smtClean="0"/>
              <a:t>de l’approche par les compétences</a:t>
            </a:r>
            <a:endParaRPr lang="fr-BE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Formation à l'</a:t>
            </a:r>
            <a:r>
              <a:rPr lang="fr-BE" dirty="0" err="1" smtClean="0"/>
              <a:t>apporche</a:t>
            </a:r>
            <a:r>
              <a:rPr lang="fr-BE" dirty="0" smtClean="0"/>
              <a:t> par les compétences. B. Rey, S. Kahn, S. Van Lint. ULB UNICEF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965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>
            <a:noAutofit/>
          </a:bodyPr>
          <a:lstStyle/>
          <a:p>
            <a:pPr algn="ctr"/>
            <a:r>
              <a:rPr lang="fr-BE" sz="4000" b="1" dirty="0" smtClean="0"/>
              <a:t>Faire acquérir des connaissances </a:t>
            </a:r>
            <a:br>
              <a:rPr lang="fr-BE" sz="4000" b="1" dirty="0" smtClean="0"/>
            </a:br>
            <a:r>
              <a:rPr lang="fr-BE" sz="4000" b="1" dirty="0" smtClean="0"/>
              <a:t>et des procédures</a:t>
            </a:r>
            <a:endParaRPr lang="fr-BE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32709"/>
            <a:ext cx="10515600" cy="4244254"/>
          </a:xfrm>
        </p:spPr>
        <p:txBody>
          <a:bodyPr>
            <a:normAutofit/>
          </a:bodyPr>
          <a:lstStyle/>
          <a:p>
            <a:r>
              <a:rPr lang="fr-BE" sz="3200" b="1" dirty="0" smtClean="0"/>
              <a:t>C’est indispensable pour construire des compétences.</a:t>
            </a:r>
          </a:p>
          <a:p>
            <a:pPr marL="0" indent="0">
              <a:buNone/>
            </a:pPr>
            <a:endParaRPr lang="fr-BE" sz="3200" b="1" dirty="0" smtClean="0"/>
          </a:p>
          <a:p>
            <a:r>
              <a:rPr lang="fr-BE" sz="3200" b="1" dirty="0" smtClean="0"/>
              <a:t>Mais cela ne suffit pas. Ne pas faire que cela.</a:t>
            </a:r>
          </a:p>
          <a:p>
            <a:pPr marL="0" indent="0">
              <a:buNone/>
            </a:pPr>
            <a:endParaRPr lang="fr-BE" sz="3200" b="1" dirty="0" smtClean="0"/>
          </a:p>
          <a:p>
            <a:r>
              <a:rPr lang="fr-BE" sz="3200" b="1" dirty="0" smtClean="0"/>
              <a:t>Toujours présenter la connaissance ou la procédure </a:t>
            </a:r>
            <a:r>
              <a:rPr lang="fr-BE" sz="3200" b="1" u="sng" dirty="0" smtClean="0"/>
              <a:t>dans son usage possible</a:t>
            </a:r>
            <a:r>
              <a:rPr lang="fr-BE" sz="3200" dirty="0" smtClean="0"/>
              <a:t>. </a:t>
            </a:r>
            <a:r>
              <a:rPr lang="fr-BE" sz="3200" b="1" dirty="0" smtClean="0"/>
              <a:t>Usage intra-scolaire ou extra-scolaire.</a:t>
            </a:r>
            <a:endParaRPr lang="fr-BE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32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02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b="1" dirty="0" smtClean="0"/>
              <a:t>Pour présenter la connaissance ou la procédure </a:t>
            </a:r>
            <a:br>
              <a:rPr lang="fr-BE" sz="3600" b="1" dirty="0" smtClean="0"/>
            </a:br>
            <a:r>
              <a:rPr lang="fr-BE" sz="3600" b="1" u="sng" dirty="0" smtClean="0"/>
              <a:t>dans son usage possible, deux possibilités</a:t>
            </a:r>
            <a:endParaRPr lang="fr-BE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600" b="1" dirty="0" smtClean="0"/>
              <a:t> Première possibilité</a:t>
            </a:r>
          </a:p>
          <a:p>
            <a:pPr marL="0" indent="0">
              <a:buNone/>
            </a:pPr>
            <a:endParaRPr lang="fr-BE" dirty="0" smtClean="0"/>
          </a:p>
          <a:p>
            <a:pPr lvl="2"/>
            <a:r>
              <a:rPr lang="fr-BE" sz="2800" b="1" dirty="0" smtClean="0"/>
              <a:t>Proposer aux élèves une tâche qui exige la connaissance ou la procédure qu’il s’agit de découvrir.</a:t>
            </a:r>
          </a:p>
          <a:p>
            <a:pPr lvl="2"/>
            <a:r>
              <a:rPr lang="fr-BE" sz="2800" b="1" dirty="0" smtClean="0"/>
              <a:t>Même s’ils n’arrivent pas à découvrir eux-mêmes la connaissance ou la procédure, ils verront en quoi elle permet d’accomplir la tâche.</a:t>
            </a:r>
          </a:p>
          <a:p>
            <a:pPr lvl="2"/>
            <a:r>
              <a:rPr lang="fr-BE" sz="2800" b="1" dirty="0" smtClean="0"/>
              <a:t>La tâche peut correspondre à une situation d’étonnement.</a:t>
            </a:r>
          </a:p>
          <a:p>
            <a:pPr marL="914400" lvl="2" indent="0">
              <a:buNone/>
            </a:pPr>
            <a:endParaRPr lang="fr-BE" sz="2800" b="1" dirty="0" smtClean="0"/>
          </a:p>
          <a:p>
            <a:pPr lvl="2"/>
            <a:endParaRPr lang="fr-BE" sz="2800" b="1" dirty="0" smtClean="0"/>
          </a:p>
          <a:p>
            <a:pPr lvl="2"/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582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202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b="1" dirty="0" smtClean="0"/>
              <a:t>Pour présenter la connaissance ou la procédure </a:t>
            </a:r>
            <a:br>
              <a:rPr lang="fr-BE" sz="3600" b="1" dirty="0" smtClean="0"/>
            </a:br>
            <a:r>
              <a:rPr lang="fr-BE" sz="3600" b="1" u="sng" dirty="0" smtClean="0"/>
              <a:t>dans son usage possible, deux possibilités</a:t>
            </a:r>
            <a:endParaRPr lang="fr-BE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0591"/>
            <a:ext cx="10515600" cy="45663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3600" b="1" dirty="0" smtClean="0"/>
              <a:t> Deuxième possibilité</a:t>
            </a:r>
          </a:p>
          <a:p>
            <a:pPr marL="0" indent="0">
              <a:buNone/>
            </a:pPr>
            <a:endParaRPr lang="fr-BE" dirty="0" smtClean="0"/>
          </a:p>
          <a:p>
            <a:pPr lvl="2"/>
            <a:r>
              <a:rPr lang="fr-BE" sz="2800" b="1" dirty="0"/>
              <a:t> Indiquer aux élèves la connaissance ou la procédure à acquérir et leur demander d’imaginer dans quel type de situations cette connaissance ou cette procédure sera utile</a:t>
            </a:r>
            <a:r>
              <a:rPr lang="fr-BE" sz="2800" b="1" dirty="0" smtClean="0"/>
              <a:t>.</a:t>
            </a:r>
          </a:p>
          <a:p>
            <a:pPr marL="914400" lvl="2" indent="0">
              <a:buNone/>
            </a:pPr>
            <a:endParaRPr lang="fr-BE" sz="2800" b="1" dirty="0" smtClean="0"/>
          </a:p>
          <a:p>
            <a:pPr lvl="2"/>
            <a:r>
              <a:rPr lang="fr-BE" sz="2800" b="1" dirty="0" smtClean="0"/>
              <a:t>Notion de famille de situations</a:t>
            </a:r>
            <a:endParaRPr lang="fr-BE" sz="2800" b="1" dirty="0"/>
          </a:p>
          <a:p>
            <a:pPr lvl="2"/>
            <a:endParaRPr lang="fr-BE" sz="2800" b="1" dirty="0" smtClean="0"/>
          </a:p>
          <a:p>
            <a:pPr marL="914400" lvl="2" indent="0">
              <a:buNone/>
            </a:pPr>
            <a:endParaRPr lang="fr-BE" sz="2800" b="1" dirty="0" smtClean="0"/>
          </a:p>
          <a:p>
            <a:pPr lvl="2"/>
            <a:endParaRPr lang="fr-BE" sz="2800" b="1" dirty="0" smtClean="0"/>
          </a:p>
          <a:p>
            <a:pPr lvl="2"/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185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  <a:p>
            <a:pPr marL="0" indent="0" algn="ctr">
              <a:buNone/>
            </a:pPr>
            <a:r>
              <a:rPr lang="fr-BE" sz="4000" b="1" dirty="0" smtClean="0"/>
              <a:t>II) Faire acquérir des compétences</a:t>
            </a:r>
          </a:p>
          <a:p>
            <a:pPr marL="0" indent="0" algn="ctr">
              <a:buNone/>
            </a:pPr>
            <a:r>
              <a:rPr lang="fr-BE" sz="4000" b="1" dirty="0" smtClean="0"/>
              <a:t>(apprentissage de la « mobilisation »)</a:t>
            </a:r>
            <a:endParaRPr lang="fr-BE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31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550"/>
          </a:xfrm>
        </p:spPr>
        <p:txBody>
          <a:bodyPr>
            <a:normAutofit fontScale="90000"/>
          </a:bodyPr>
          <a:lstStyle/>
          <a:p>
            <a:pPr algn="ctr"/>
            <a:r>
              <a:rPr lang="fr-BE" b="1" dirty="0" smtClean="0"/>
              <a:t>Faire acquérir des compétences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9027"/>
            <a:ext cx="10515600" cy="4558307"/>
          </a:xfrm>
        </p:spPr>
        <p:txBody>
          <a:bodyPr/>
          <a:lstStyle/>
          <a:p>
            <a:r>
              <a:rPr lang="fr-BE" sz="3200" b="1" dirty="0" smtClean="0"/>
              <a:t>L’accumulation de connaissances et de procédures ne suffit pas :</a:t>
            </a:r>
          </a:p>
          <a:p>
            <a:endParaRPr lang="fr-BE" sz="3200" b="1" dirty="0"/>
          </a:p>
          <a:p>
            <a:pPr lvl="2">
              <a:buFont typeface="Wingdings" panose="05000000000000000000" pitchFamily="2" charset="2"/>
              <a:buChar char="à"/>
            </a:pPr>
            <a:r>
              <a:rPr lang="fr-BE" sz="2800" b="1" dirty="0" smtClean="0">
                <a:sym typeface="Wingdings" panose="05000000000000000000" pitchFamily="2" charset="2"/>
              </a:rPr>
              <a:t> Conséquences sur les dispositifs de soutien et de remédiation.</a:t>
            </a:r>
          </a:p>
          <a:p>
            <a:pPr marL="914400" lvl="2" indent="0">
              <a:buNone/>
            </a:pPr>
            <a:r>
              <a:rPr lang="fr-BE" sz="2800" b="1" dirty="0" smtClean="0">
                <a:sym typeface="Wingdings" panose="05000000000000000000" pitchFamily="2" charset="2"/>
              </a:rPr>
              <a:t> 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fr-BE" sz="2800" b="1" dirty="0" smtClean="0">
                <a:sym typeface="Wingdings" panose="05000000000000000000" pitchFamily="2" charset="2"/>
              </a:rPr>
              <a:t> L’absence de pratiques de « mobilisation » et le haut taux de redoublement à la fin de la 1</a:t>
            </a:r>
            <a:r>
              <a:rPr lang="fr-BE" sz="2800" b="1" baseline="30000" dirty="0" smtClean="0">
                <a:sym typeface="Wingdings" panose="05000000000000000000" pitchFamily="2" charset="2"/>
              </a:rPr>
              <a:t>ère</a:t>
            </a:r>
            <a:r>
              <a:rPr lang="fr-BE" sz="2800" b="1" dirty="0" smtClean="0">
                <a:sym typeface="Wingdings" panose="05000000000000000000" pitchFamily="2" charset="2"/>
              </a:rPr>
              <a:t> année de l’enseignement moyen.</a:t>
            </a:r>
            <a:endParaRPr lang="fr-BE" sz="28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947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0550"/>
          </a:xfrm>
        </p:spPr>
        <p:txBody>
          <a:bodyPr>
            <a:normAutofit fontScale="90000"/>
          </a:bodyPr>
          <a:lstStyle/>
          <a:p>
            <a:pPr algn="ctr"/>
            <a:r>
              <a:rPr lang="fr-BE" b="1" dirty="0" smtClean="0"/>
              <a:t>Faire acquérir des compétences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04653"/>
            <a:ext cx="10515600" cy="4332718"/>
          </a:xfrm>
        </p:spPr>
        <p:txBody>
          <a:bodyPr>
            <a:normAutofit/>
          </a:bodyPr>
          <a:lstStyle/>
          <a:p>
            <a:r>
              <a:rPr lang="fr-BE" sz="3200" b="1" dirty="0" smtClean="0"/>
              <a:t>L’intérêt de la notion de « famille de situations » ou de « famille de tâches ».</a:t>
            </a:r>
          </a:p>
          <a:p>
            <a:endParaRPr lang="fr-BE" sz="3200" b="1" dirty="0"/>
          </a:p>
          <a:p>
            <a:r>
              <a:rPr lang="fr-BE" sz="3200" b="1" dirty="0" smtClean="0"/>
              <a:t>Les limites de cette notion.</a:t>
            </a:r>
          </a:p>
          <a:p>
            <a:pPr marL="0" indent="0">
              <a:buNone/>
            </a:pPr>
            <a:endParaRPr lang="fr-BE" sz="3200" b="1" dirty="0" smtClean="0"/>
          </a:p>
          <a:p>
            <a:r>
              <a:rPr lang="fr-BE" sz="3200" b="1" dirty="0" smtClean="0"/>
              <a:t>L’importance de l</a:t>
            </a:r>
            <a:r>
              <a:rPr lang="fr-BE" sz="3200" b="1" u="sng" dirty="0" smtClean="0"/>
              <a:t>’interprétation</a:t>
            </a:r>
            <a:r>
              <a:rPr lang="fr-BE" sz="3200" b="1" dirty="0" smtClean="0"/>
              <a:t> de la situation ou de la tâche.</a:t>
            </a:r>
          </a:p>
          <a:p>
            <a:pPr marL="1371600" lvl="3" indent="0">
              <a:buNone/>
            </a:pPr>
            <a:r>
              <a:rPr lang="fr-BE" sz="3200" b="1" dirty="0" smtClean="0"/>
              <a:t>La multiplicité des interprétations possibles.</a:t>
            </a:r>
            <a:endParaRPr lang="fr-BE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 à l'apporche par les compétences. B. Rey, S. Kahn, S. Van Lint. ULB UNICEF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839227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1389</Words>
  <Application>Microsoft Office PowerPoint</Application>
  <PresentationFormat>Grand écran</PresentationFormat>
  <Paragraphs>191</Paragraphs>
  <Slides>22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New York</vt:lpstr>
      <vt:lpstr>Times</vt:lpstr>
      <vt:lpstr>Times New Roman</vt:lpstr>
      <vt:lpstr>Wingdings</vt:lpstr>
      <vt:lpstr>Thème Office</vt:lpstr>
      <vt:lpstr>Comment construire une leçon selon l’approche par les compétences</vt:lpstr>
      <vt:lpstr>Rappel sur le fonctionnement d’une compétence</vt:lpstr>
      <vt:lpstr>Présentation PowerPoint</vt:lpstr>
      <vt:lpstr>Faire acquérir des connaissances  et des procédures</vt:lpstr>
      <vt:lpstr>Pour présenter la connaissance ou la procédure  dans son usage possible, deux possibilités</vt:lpstr>
      <vt:lpstr>Pour présenter la connaissance ou la procédure  dans son usage possible, deux possibilités</vt:lpstr>
      <vt:lpstr>Présentation PowerPoint</vt:lpstr>
      <vt:lpstr>Faire acquérir des compétences</vt:lpstr>
      <vt:lpstr>Faire acquérir des compétences</vt:lpstr>
      <vt:lpstr>La pluralité des interprétations possibles : Un exemple à propos du problème suivant (2ème AP) :</vt:lpstr>
      <vt:lpstr>Une tâche complexe et inédite</vt:lpstr>
      <vt:lpstr>Tarif du marchand de peinture</vt:lpstr>
      <vt:lpstr>Présentation PowerPoint</vt:lpstr>
      <vt:lpstr>Présentation PowerPoint</vt:lpstr>
      <vt:lpstr>Quelques caractéristiques des savoirs et des activités scolaires</vt:lpstr>
      <vt:lpstr>Présentation PowerPoint</vt:lpstr>
      <vt:lpstr>Présentation PowerPoint</vt:lpstr>
      <vt:lpstr>Nouveau schéma sur le fonctionnement d’une compétence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REY</dc:creator>
  <cp:lastModifiedBy>REY</cp:lastModifiedBy>
  <cp:revision>41</cp:revision>
  <dcterms:created xsi:type="dcterms:W3CDTF">2014-10-18T07:13:53Z</dcterms:created>
  <dcterms:modified xsi:type="dcterms:W3CDTF">2014-10-25T10:50:04Z</dcterms:modified>
</cp:coreProperties>
</file>