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84" r:id="rId3"/>
    <p:sldId id="285" r:id="rId4"/>
    <p:sldId id="273" r:id="rId5"/>
    <p:sldId id="274" r:id="rId6"/>
    <p:sldId id="275" r:id="rId7"/>
    <p:sldId id="286" r:id="rId8"/>
    <p:sldId id="258" r:id="rId9"/>
    <p:sldId id="261" r:id="rId10"/>
    <p:sldId id="265" r:id="rId11"/>
    <p:sldId id="263" r:id="rId12"/>
    <p:sldId id="264" r:id="rId13"/>
    <p:sldId id="276" r:id="rId14"/>
    <p:sldId id="277" r:id="rId15"/>
    <p:sldId id="283"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16" y="48"/>
      </p:cViewPr>
      <p:guideLst>
        <p:guide orient="horz" pos="2160"/>
        <p:guide pos="2880"/>
      </p:guideLst>
    </p:cSldViewPr>
  </p:slideViewPr>
  <p:notesTextViewPr>
    <p:cViewPr>
      <p:scale>
        <a:sx n="1" d="1"/>
        <a:sy n="1" d="1"/>
      </p:scale>
      <p:origin x="0" y="0"/>
    </p:cViewPr>
  </p:notesTextViewPr>
  <p:sorterViewPr>
    <p:cViewPr>
      <p:scale>
        <a:sx n="100" d="100"/>
        <a:sy n="1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EAB25-3C20-4475-B426-1731680C5374}" type="datetimeFigureOut">
              <a:rPr lang="fr-BE" smtClean="0"/>
              <a:t>25/10/2014</a:t>
            </a:fld>
            <a:endParaRPr lang="fr-BE"/>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8235CA-3D7F-4922-BC2B-1304CA5D72D4}" type="slidenum">
              <a:rPr lang="fr-BE" smtClean="0"/>
              <a:t>‹N°›</a:t>
            </a:fld>
            <a:endParaRPr lang="fr-BE"/>
          </a:p>
        </p:txBody>
      </p:sp>
    </p:spTree>
    <p:extLst>
      <p:ext uri="{BB962C8B-B14F-4D97-AF65-F5344CB8AC3E}">
        <p14:creationId xmlns:p14="http://schemas.microsoft.com/office/powerpoint/2010/main" val="3468099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D28235CA-3D7F-4922-BC2B-1304CA5D72D4}" type="slidenum">
              <a:rPr lang="fr-BE" smtClean="0"/>
              <a:t>1</a:t>
            </a:fld>
            <a:endParaRPr lang="fr-BE"/>
          </a:p>
        </p:txBody>
      </p:sp>
    </p:spTree>
    <p:extLst>
      <p:ext uri="{BB962C8B-B14F-4D97-AF65-F5344CB8AC3E}">
        <p14:creationId xmlns:p14="http://schemas.microsoft.com/office/powerpoint/2010/main" val="204509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E36C5FEF-27DD-4202-BB4C-4B03BB786EB4}" type="datetime1">
              <a:rPr lang="fr-BE" smtClean="0"/>
              <a:t>25/10/2014</a:t>
            </a:fld>
            <a:endParaRPr lang="fr-BE"/>
          </a:p>
        </p:txBody>
      </p:sp>
      <p:sp>
        <p:nvSpPr>
          <p:cNvPr id="5" name="Espace réservé du pied de page 4"/>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3485115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023EA39-1B57-4C70-85EB-F4DC6D542796}" type="datetime1">
              <a:rPr lang="fr-BE" smtClean="0"/>
              <a:t>25/10/2014</a:t>
            </a:fld>
            <a:endParaRPr lang="fr-BE"/>
          </a:p>
        </p:txBody>
      </p:sp>
      <p:sp>
        <p:nvSpPr>
          <p:cNvPr id="5" name="Espace réservé du pied de page 4"/>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282379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957C252-4E96-4B43-A70D-D44EA3D9CC0D}" type="datetime1">
              <a:rPr lang="fr-BE" smtClean="0"/>
              <a:t>25/10/2014</a:t>
            </a:fld>
            <a:endParaRPr lang="fr-BE"/>
          </a:p>
        </p:txBody>
      </p:sp>
      <p:sp>
        <p:nvSpPr>
          <p:cNvPr id="5" name="Espace réservé du pied de page 4"/>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184267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E248AFD-6D8B-4C9F-A209-78D53519A07E}" type="datetime1">
              <a:rPr lang="fr-BE" smtClean="0"/>
              <a:t>25/10/2014</a:t>
            </a:fld>
            <a:endParaRPr lang="fr-BE"/>
          </a:p>
        </p:txBody>
      </p:sp>
      <p:sp>
        <p:nvSpPr>
          <p:cNvPr id="5" name="Espace réservé du pied de page 4"/>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167726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948CB85-45E2-4E7B-85E6-C70A7A5189E7}" type="datetime1">
              <a:rPr lang="fr-BE" smtClean="0"/>
              <a:t>25/10/2014</a:t>
            </a:fld>
            <a:endParaRPr lang="fr-BE"/>
          </a:p>
        </p:txBody>
      </p:sp>
      <p:sp>
        <p:nvSpPr>
          <p:cNvPr id="5" name="Espace réservé du pied de page 4"/>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395489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F5EAD57-70D6-4FCD-AFA9-4B70542A92AF}" type="datetime1">
              <a:rPr lang="fr-BE" smtClean="0"/>
              <a:t>25/10/2014</a:t>
            </a:fld>
            <a:endParaRPr lang="fr-BE"/>
          </a:p>
        </p:txBody>
      </p:sp>
      <p:sp>
        <p:nvSpPr>
          <p:cNvPr id="6" name="Espace réservé du pied de page 5"/>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7" name="Espace réservé du numéro de diapositive 6"/>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914503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11C8A1F0-46BD-4A94-B258-D0AF511597EB}" type="datetime1">
              <a:rPr lang="fr-BE" smtClean="0"/>
              <a:t>25/10/2014</a:t>
            </a:fld>
            <a:endParaRPr lang="fr-BE"/>
          </a:p>
        </p:txBody>
      </p:sp>
      <p:sp>
        <p:nvSpPr>
          <p:cNvPr id="8" name="Espace réservé du pied de page 7"/>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9" name="Espace réservé du numéro de diapositive 8"/>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365375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1C5F60FC-577E-4557-AD7D-EFFA2622C6C7}" type="datetime1">
              <a:rPr lang="fr-BE" smtClean="0"/>
              <a:t>25/10/2014</a:t>
            </a:fld>
            <a:endParaRPr lang="fr-BE"/>
          </a:p>
        </p:txBody>
      </p:sp>
      <p:sp>
        <p:nvSpPr>
          <p:cNvPr id="4" name="Espace réservé du pied de page 3"/>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5" name="Espace réservé du numéro de diapositive 4"/>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343190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5A4F37-6AF5-4293-A810-1ACD9DC10E80}" type="datetime1">
              <a:rPr lang="fr-BE" smtClean="0"/>
              <a:t>25/10/2014</a:t>
            </a:fld>
            <a:endParaRPr lang="fr-BE"/>
          </a:p>
        </p:txBody>
      </p:sp>
      <p:sp>
        <p:nvSpPr>
          <p:cNvPr id="3" name="Espace réservé du pied de page 2"/>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4" name="Espace réservé du numéro de diapositive 3"/>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333204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B24B92-860F-4DBF-ADAF-B818C2AB5F45}" type="datetime1">
              <a:rPr lang="fr-BE" smtClean="0"/>
              <a:t>25/10/2014</a:t>
            </a:fld>
            <a:endParaRPr lang="fr-BE"/>
          </a:p>
        </p:txBody>
      </p:sp>
      <p:sp>
        <p:nvSpPr>
          <p:cNvPr id="6" name="Espace réservé du pied de page 5"/>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7" name="Espace réservé du numéro de diapositive 6"/>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261633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941AFF-CB63-4A04-BADA-16ED641C6625}" type="datetime1">
              <a:rPr lang="fr-BE" smtClean="0"/>
              <a:t>25/10/2014</a:t>
            </a:fld>
            <a:endParaRPr lang="fr-BE"/>
          </a:p>
        </p:txBody>
      </p:sp>
      <p:sp>
        <p:nvSpPr>
          <p:cNvPr id="6" name="Espace réservé du pied de page 5"/>
          <p:cNvSpPr>
            <a:spLocks noGrp="1"/>
          </p:cNvSpPr>
          <p:nvPr>
            <p:ph type="ftr" sz="quarter" idx="11"/>
          </p:nvPr>
        </p:nvSpPr>
        <p:spPr/>
        <p:txBody>
          <a:bodyPr/>
          <a:lstStyle/>
          <a:p>
            <a:r>
              <a:rPr lang="fr-BE" smtClean="0"/>
              <a:t>Formation à l'approche par les compétences. B. Rey, S. Kahn, S. Van Lint. ULB UNICEF</a:t>
            </a:r>
            <a:endParaRPr lang="fr-BE"/>
          </a:p>
        </p:txBody>
      </p:sp>
      <p:sp>
        <p:nvSpPr>
          <p:cNvPr id="7" name="Espace réservé du numéro de diapositive 6"/>
          <p:cNvSpPr>
            <a:spLocks noGrp="1"/>
          </p:cNvSpPr>
          <p:nvPr>
            <p:ph type="sldNum" sz="quarter" idx="12"/>
          </p:nvPr>
        </p:nvSpPr>
        <p:spPr/>
        <p:txBody>
          <a:bodyPr/>
          <a:lstStyle/>
          <a:p>
            <a:fld id="{1AD1E92E-B595-4838-809C-5B4AF6300070}" type="slidenum">
              <a:rPr lang="fr-BE" smtClean="0"/>
              <a:t>‹N°›</a:t>
            </a:fld>
            <a:endParaRPr lang="fr-BE"/>
          </a:p>
        </p:txBody>
      </p:sp>
    </p:spTree>
    <p:extLst>
      <p:ext uri="{BB962C8B-B14F-4D97-AF65-F5344CB8AC3E}">
        <p14:creationId xmlns:p14="http://schemas.microsoft.com/office/powerpoint/2010/main" val="317475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8F723-A679-4891-8693-9C162FE5BC73}" type="datetime1">
              <a:rPr lang="fr-BE" smtClean="0"/>
              <a:t>25/10/2014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smtClean="0"/>
              <a:t>Formation à l'approche par les compétences. B. Rey, S. Kahn, S. Van Lint. ULB UNICEF</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1E92E-B595-4838-809C-5B4AF6300070}" type="slidenum">
              <a:rPr lang="fr-BE" smtClean="0"/>
              <a:t>‹N°›</a:t>
            </a:fld>
            <a:endParaRPr lang="fr-BE"/>
          </a:p>
        </p:txBody>
      </p:sp>
    </p:spTree>
    <p:extLst>
      <p:ext uri="{BB962C8B-B14F-4D97-AF65-F5344CB8AC3E}">
        <p14:creationId xmlns:p14="http://schemas.microsoft.com/office/powerpoint/2010/main" val="2494044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2016223"/>
          </a:xfrm>
        </p:spPr>
        <p:txBody>
          <a:bodyPr/>
          <a:lstStyle/>
          <a:p>
            <a:r>
              <a:rPr lang="fr-BE" b="1" dirty="0" smtClean="0"/>
              <a:t>L’évaluation des compétences scolaires</a:t>
            </a:r>
            <a:endParaRPr lang="fr-BE" b="1" dirty="0"/>
          </a:p>
        </p:txBody>
      </p:sp>
      <p:sp>
        <p:nvSpPr>
          <p:cNvPr id="3" name="Sous-titre 2"/>
          <p:cNvSpPr>
            <a:spLocks noGrp="1"/>
          </p:cNvSpPr>
          <p:nvPr>
            <p:ph type="subTitle" idx="1"/>
          </p:nvPr>
        </p:nvSpPr>
        <p:spPr>
          <a:xfrm>
            <a:off x="1371600" y="2780928"/>
            <a:ext cx="6400800" cy="2857872"/>
          </a:xfrm>
        </p:spPr>
        <p:txBody>
          <a:bodyPr>
            <a:normAutofit fontScale="85000" lnSpcReduction="20000"/>
          </a:bodyPr>
          <a:lstStyle/>
          <a:p>
            <a:endParaRPr lang="fr-BE" sz="2400" b="1" dirty="0" smtClean="0"/>
          </a:p>
          <a:p>
            <a:r>
              <a:rPr lang="fr-BE" sz="2600" b="1" dirty="0" smtClean="0"/>
              <a:t>Formation à l’approche par compétences</a:t>
            </a:r>
          </a:p>
          <a:p>
            <a:r>
              <a:rPr lang="fr-BE" sz="2600" b="1" dirty="0" smtClean="0"/>
              <a:t>Ministère de l’Education Nationale</a:t>
            </a:r>
          </a:p>
          <a:p>
            <a:endParaRPr lang="fr-BE" sz="2600" b="1" dirty="0" smtClean="0"/>
          </a:p>
          <a:p>
            <a:endParaRPr lang="fr-BE" sz="2600" b="1" dirty="0"/>
          </a:p>
          <a:p>
            <a:r>
              <a:rPr lang="fr-BE" sz="2600" b="1" dirty="0" smtClean="0"/>
              <a:t>Bernard </a:t>
            </a:r>
            <a:r>
              <a:rPr lang="fr-BE" sz="2600" b="1" dirty="0" smtClean="0"/>
              <a:t>Rey, Sabine Kahn</a:t>
            </a:r>
            <a:r>
              <a:rPr lang="fr-BE" sz="2600" b="1" smtClean="0"/>
              <a:t>, Sylvie Van Lint</a:t>
            </a:r>
            <a:endParaRPr lang="fr-BE" sz="2600" b="1" dirty="0" smtClean="0"/>
          </a:p>
          <a:p>
            <a:r>
              <a:rPr lang="fr-BE" sz="2600" b="1" dirty="0" smtClean="0"/>
              <a:t>Université Libre de Bruxelles. UNICEF</a:t>
            </a:r>
          </a:p>
          <a:p>
            <a:r>
              <a:rPr lang="fr-BE" sz="2600" b="1" dirty="0" smtClean="0"/>
              <a:t> </a:t>
            </a:r>
            <a:endParaRPr lang="fr-BE" sz="2600" b="1" dirty="0"/>
          </a:p>
        </p:txBody>
      </p:sp>
    </p:spTree>
    <p:extLst>
      <p:ext uri="{BB962C8B-B14F-4D97-AF65-F5344CB8AC3E}">
        <p14:creationId xmlns:p14="http://schemas.microsoft.com/office/powerpoint/2010/main" val="181249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p:txBody>
          <a:bodyPr>
            <a:normAutofit fontScale="90000"/>
          </a:bodyPr>
          <a:lstStyle/>
          <a:p>
            <a:r>
              <a:rPr lang="fr-BE" sz="3600" i="1" dirty="0" smtClean="0"/>
              <a:t>Repeindre la classe</a:t>
            </a:r>
            <a:br>
              <a:rPr lang="fr-BE" sz="3600" i="1" dirty="0" smtClean="0"/>
            </a:br>
            <a:r>
              <a:rPr lang="fr-BE" sz="3600" i="1" dirty="0" smtClean="0"/>
              <a:t>2</a:t>
            </a:r>
            <a:r>
              <a:rPr lang="fr-BE" sz="3600" i="1" baseline="30000" dirty="0" smtClean="0"/>
              <a:t>ème</a:t>
            </a:r>
            <a:r>
              <a:rPr lang="fr-BE" sz="3600" i="1" dirty="0" smtClean="0"/>
              <a:t> phase</a:t>
            </a:r>
          </a:p>
        </p:txBody>
      </p:sp>
      <p:sp>
        <p:nvSpPr>
          <p:cNvPr id="25603" name="Espace réservé du contenu 2"/>
          <p:cNvSpPr>
            <a:spLocks noGrp="1"/>
          </p:cNvSpPr>
          <p:nvPr>
            <p:ph idx="1"/>
          </p:nvPr>
        </p:nvSpPr>
        <p:spPr>
          <a:xfrm>
            <a:off x="457200" y="1357313"/>
            <a:ext cx="8229600" cy="4768850"/>
          </a:xfrm>
        </p:spPr>
        <p:txBody>
          <a:bodyPr>
            <a:normAutofit lnSpcReduction="10000"/>
          </a:bodyPr>
          <a:lstStyle/>
          <a:p>
            <a:pPr>
              <a:buFontTx/>
              <a:buNone/>
            </a:pPr>
            <a:endParaRPr lang="fr-BE" sz="2800" b="1" dirty="0" smtClean="0"/>
          </a:p>
          <a:p>
            <a:pPr>
              <a:buFontTx/>
              <a:buNone/>
            </a:pPr>
            <a:r>
              <a:rPr lang="fr-BE" sz="2800" b="1" dirty="0" smtClean="0"/>
              <a:t>a • surface du plafond à peindre.</a:t>
            </a:r>
          </a:p>
          <a:p>
            <a:pPr>
              <a:buFontTx/>
              <a:buNone/>
            </a:pPr>
            <a:r>
              <a:rPr lang="fr-BE" sz="2800" b="1" dirty="0" smtClean="0"/>
              <a:t>b • quantité de peinture nécessaire pour couvrir le plafond.</a:t>
            </a:r>
            <a:endParaRPr lang="fr-BE" sz="2800" dirty="0" smtClean="0"/>
          </a:p>
          <a:p>
            <a:pPr>
              <a:buFontTx/>
              <a:buNone/>
            </a:pPr>
            <a:r>
              <a:rPr lang="fr-BE" sz="2800" b="1" dirty="0" smtClean="0"/>
              <a:t>c • surface des murs qu’il faudra peindre.</a:t>
            </a:r>
            <a:endParaRPr lang="fr-BE" sz="2800" dirty="0" smtClean="0"/>
          </a:p>
          <a:p>
            <a:pPr>
              <a:buFontTx/>
              <a:buNone/>
            </a:pPr>
            <a:r>
              <a:rPr lang="fr-BE" sz="2800" b="1" dirty="0" smtClean="0"/>
              <a:t>d • quantité de peinture nécessaire pour couvrir la surface des murs à peindre</a:t>
            </a:r>
            <a:endParaRPr lang="fr-BE" sz="2800" dirty="0" smtClean="0"/>
          </a:p>
          <a:p>
            <a:pPr>
              <a:buFontTx/>
              <a:buNone/>
            </a:pPr>
            <a:r>
              <a:rPr lang="fr-BE" sz="2800" b="1" dirty="0" smtClean="0"/>
              <a:t>e • surface de la porte à peindre.</a:t>
            </a:r>
          </a:p>
          <a:p>
            <a:pPr>
              <a:buFontTx/>
              <a:buNone/>
            </a:pPr>
            <a:r>
              <a:rPr lang="fr-BE" sz="2800" b="1" dirty="0" smtClean="0"/>
              <a:t>f • quantité de peinture nécessaire  pour couvrir la surface de la  porte.</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468232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p:txBody>
          <a:bodyPr>
            <a:normAutofit fontScale="90000"/>
          </a:bodyPr>
          <a:lstStyle/>
          <a:p>
            <a:r>
              <a:rPr lang="fr-BE" sz="3600" b="1" dirty="0" smtClean="0"/>
              <a:t>Repeindre la classe</a:t>
            </a:r>
            <a:br>
              <a:rPr lang="fr-BE" sz="3600" b="1" dirty="0" smtClean="0"/>
            </a:br>
            <a:r>
              <a:rPr lang="fr-BE" sz="3600" b="1" dirty="0" smtClean="0"/>
              <a:t>3</a:t>
            </a:r>
            <a:r>
              <a:rPr lang="fr-BE" sz="3600" b="1" baseline="30000" dirty="0" smtClean="0"/>
              <a:t>ème</a:t>
            </a:r>
            <a:r>
              <a:rPr lang="fr-BE" sz="3600" b="1" dirty="0" smtClean="0"/>
              <a:t> phase</a:t>
            </a:r>
          </a:p>
        </p:txBody>
      </p:sp>
      <p:sp>
        <p:nvSpPr>
          <p:cNvPr id="26627" name="Espace réservé du contenu 2"/>
          <p:cNvSpPr>
            <a:spLocks noGrp="1"/>
          </p:cNvSpPr>
          <p:nvPr>
            <p:ph idx="1"/>
          </p:nvPr>
        </p:nvSpPr>
        <p:spPr>
          <a:xfrm>
            <a:off x="683568" y="1700808"/>
            <a:ext cx="8229600" cy="4525963"/>
          </a:xfrm>
        </p:spPr>
        <p:txBody>
          <a:bodyPr/>
          <a:lstStyle/>
          <a:p>
            <a:pPr>
              <a:buFontTx/>
              <a:buNone/>
            </a:pPr>
            <a:r>
              <a:rPr lang="fr-BE" sz="2400" b="1" dirty="0" smtClean="0"/>
              <a:t>Calcule :   </a:t>
            </a:r>
          </a:p>
          <a:p>
            <a:r>
              <a:rPr lang="pt-BR" sz="2400" b="1" dirty="0" smtClean="0"/>
              <a:t>53,2 + 28 + 7,9 + 226 =. . . . . . . </a:t>
            </a:r>
          </a:p>
          <a:p>
            <a:r>
              <a:rPr lang="fr-BE" sz="2400" b="1" dirty="0" smtClean="0"/>
              <a:t>327 +. . . .  = 408</a:t>
            </a:r>
          </a:p>
          <a:p>
            <a:r>
              <a:rPr lang="fr-BE" sz="2400" b="1" dirty="0" smtClean="0"/>
              <a:t> 10 000 — 208,2 =. . . . . . . . . </a:t>
            </a:r>
            <a:endParaRPr lang="pt-BR" sz="2400" b="1" dirty="0" smtClean="0"/>
          </a:p>
          <a:p>
            <a:r>
              <a:rPr lang="nn-NO" sz="2400" b="1" dirty="0" smtClean="0"/>
              <a:t>( 7 X 3,5 ) + 2 ( 9 X 3,5) =. . . . . . . . </a:t>
            </a:r>
          </a:p>
          <a:p>
            <a:r>
              <a:rPr lang="pl-PL" sz="2400" b="1" dirty="0" smtClean="0"/>
              <a:t>4 ( 1,3 X 1,5 ) =. . . . . . . </a:t>
            </a:r>
          </a:p>
          <a:p>
            <a:r>
              <a:rPr lang="fr-BE" sz="2400" b="1" dirty="0" smtClean="0"/>
              <a:t>12 850 + 14 990 =. . . . . . . </a:t>
            </a:r>
          </a:p>
          <a:p>
            <a:r>
              <a:rPr lang="fr-BE" sz="2400" b="1" dirty="0" smtClean="0"/>
              <a:t>23 457 : 37 =. . . . . . . . . .</a:t>
            </a:r>
          </a:p>
          <a:p>
            <a:r>
              <a:rPr lang="fr-BE" sz="2400" b="1" dirty="0" smtClean="0"/>
              <a:t>3289,7 x 4,5 =. . . . . . . . . .</a:t>
            </a:r>
          </a:p>
          <a:p>
            <a:r>
              <a:rPr lang="fr-BE" sz="2400" b="1" dirty="0" smtClean="0"/>
              <a:t>8324 — 832 =. . . . . . . . . </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247425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p:txBody>
          <a:bodyPr/>
          <a:lstStyle/>
          <a:p>
            <a:endParaRPr lang="fr-BE" smtClean="0"/>
          </a:p>
        </p:txBody>
      </p:sp>
      <p:sp>
        <p:nvSpPr>
          <p:cNvPr id="27651" name="Espace réservé du contenu 2"/>
          <p:cNvSpPr>
            <a:spLocks noGrp="1"/>
          </p:cNvSpPr>
          <p:nvPr>
            <p:ph idx="1"/>
          </p:nvPr>
        </p:nvSpPr>
        <p:spPr>
          <a:xfrm>
            <a:off x="457200" y="214313"/>
            <a:ext cx="8229600" cy="5911850"/>
          </a:xfrm>
        </p:spPr>
        <p:txBody>
          <a:bodyPr/>
          <a:lstStyle/>
          <a:p>
            <a:pPr>
              <a:buFontTx/>
              <a:buNone/>
            </a:pPr>
            <a:r>
              <a:rPr lang="fr-BE" b="1" dirty="0" smtClean="0"/>
              <a:t>Complète :</a:t>
            </a:r>
          </a:p>
          <a:p>
            <a:pPr>
              <a:buFontTx/>
              <a:buNone/>
            </a:pPr>
            <a:r>
              <a:rPr lang="fr-BE" dirty="0" smtClean="0"/>
              <a:t>- </a:t>
            </a:r>
            <a:r>
              <a:rPr lang="fr-BE" b="1" dirty="0" smtClean="0"/>
              <a:t>Un rectangle est constitué de. . . . . côtés.</a:t>
            </a:r>
          </a:p>
          <a:p>
            <a:pPr>
              <a:buFontTx/>
              <a:buNone/>
            </a:pPr>
            <a:r>
              <a:rPr lang="fr-BE" b="1" dirty="0" smtClean="0"/>
              <a:t>- Un cube est constitué de. . . . .   faces.</a:t>
            </a:r>
          </a:p>
          <a:p>
            <a:pPr>
              <a:buFontTx/>
              <a:buChar char="-"/>
            </a:pPr>
            <a:r>
              <a:rPr lang="fr-BE" b="1" dirty="0" smtClean="0"/>
              <a:t>Un rectangle de 5 m de long et de 6 m de large a une surface de . . . . m2.</a:t>
            </a:r>
          </a:p>
          <a:p>
            <a:pPr>
              <a:buFontTx/>
              <a:buChar char="-"/>
            </a:pPr>
            <a:r>
              <a:rPr lang="fr-BE" b="1" dirty="0" smtClean="0"/>
              <a:t>Un carré dont les côtés mesurent 3 m a une surface de 9 . . . . </a:t>
            </a:r>
          </a:p>
          <a:p>
            <a:pPr>
              <a:buFontTx/>
              <a:buNone/>
            </a:pPr>
            <a:r>
              <a:rPr lang="fr-BE" b="1" dirty="0" smtClean="0"/>
              <a:t>- Si 1 litre de peinture couvre une surface de 5 m2 , pour couvrir 10 m2, il faudra. . . .  litres de peinture.</a:t>
            </a:r>
          </a:p>
          <a:p>
            <a:pPr>
              <a:buFontTx/>
              <a:buNone/>
            </a:pPr>
            <a:endParaRPr lang="fr-BE" dirty="0" smtClean="0"/>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2377151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normAutofit fontScale="90000"/>
          </a:bodyPr>
          <a:lstStyle/>
          <a:p>
            <a:r>
              <a:rPr lang="fr-BE" sz="3200" b="1" dirty="0" smtClean="0">
                <a:solidFill>
                  <a:srgbClr val="FF0000"/>
                </a:solidFill>
              </a:rPr>
              <a:t>Pour savoir si une épreuve  d’évaluation  évalue vraiment des compétences, se poser les questions suivantes : </a:t>
            </a:r>
          </a:p>
        </p:txBody>
      </p:sp>
      <p:sp>
        <p:nvSpPr>
          <p:cNvPr id="16387" name="Espace réservé du contenu 2"/>
          <p:cNvSpPr>
            <a:spLocks noGrp="1"/>
          </p:cNvSpPr>
          <p:nvPr>
            <p:ph idx="1"/>
          </p:nvPr>
        </p:nvSpPr>
        <p:spPr>
          <a:xfrm>
            <a:off x="457200" y="1285875"/>
            <a:ext cx="8229600" cy="5143500"/>
          </a:xfrm>
        </p:spPr>
        <p:txBody>
          <a:bodyPr/>
          <a:lstStyle/>
          <a:p>
            <a:pPr marL="514350" indent="-514350">
              <a:buFontTx/>
              <a:buAutoNum type="arabicParenR"/>
            </a:pPr>
            <a:endParaRPr lang="fr-BE" sz="2800" dirty="0" smtClean="0"/>
          </a:p>
          <a:p>
            <a:pPr marL="514350" indent="-514350">
              <a:buFontTx/>
              <a:buAutoNum type="arabicParenR"/>
            </a:pPr>
            <a:r>
              <a:rPr lang="fr-BE" sz="2800" b="1" dirty="0" smtClean="0"/>
              <a:t>La tâche est-elle </a:t>
            </a:r>
            <a:r>
              <a:rPr lang="fr-BE" sz="2800" b="1" u="sng" dirty="0" smtClean="0"/>
              <a:t>nouvelle</a:t>
            </a:r>
            <a:r>
              <a:rPr lang="fr-BE" sz="2800" b="1" dirty="0" smtClean="0"/>
              <a:t> pour l’élève ?</a:t>
            </a:r>
          </a:p>
          <a:p>
            <a:pPr marL="514350" indent="-514350">
              <a:buFontTx/>
              <a:buNone/>
            </a:pPr>
            <a:r>
              <a:rPr lang="fr-BE" sz="2800" b="1" dirty="0" smtClean="0"/>
              <a:t>(tâche pour laquelle les procédures à mettre en œuvre </a:t>
            </a:r>
            <a:r>
              <a:rPr lang="fr-BE" sz="2800" b="1" u="sng" dirty="0" smtClean="0"/>
              <a:t>ne sont pas indiquées </a:t>
            </a:r>
            <a:r>
              <a:rPr lang="fr-BE" sz="2800" b="1" dirty="0" smtClean="0"/>
              <a:t>dans les consignes : l’élève doit </a:t>
            </a:r>
            <a:r>
              <a:rPr lang="fr-BE" sz="2800" b="1" u="sng" dirty="0" smtClean="0"/>
              <a:t>choisir par lui-même</a:t>
            </a:r>
            <a:r>
              <a:rPr lang="fr-BE" sz="2800" b="1" dirty="0" smtClean="0"/>
              <a:t> les procédures qui conviennent)</a:t>
            </a:r>
          </a:p>
          <a:p>
            <a:pPr marL="514350" indent="-514350">
              <a:buFontTx/>
              <a:buNone/>
            </a:pPr>
            <a:endParaRPr lang="fr-BE" sz="2800" b="1" dirty="0" smtClean="0"/>
          </a:p>
          <a:p>
            <a:pPr marL="514350" indent="-514350">
              <a:buFontTx/>
              <a:buNone/>
            </a:pPr>
            <a:r>
              <a:rPr lang="fr-BE" sz="2800" b="1" dirty="0" smtClean="0"/>
              <a:t>2) La tâche est-elle </a:t>
            </a:r>
            <a:r>
              <a:rPr lang="fr-BE" sz="2800" b="1" u="sng" dirty="0" smtClean="0"/>
              <a:t>complexe</a:t>
            </a:r>
            <a:r>
              <a:rPr lang="fr-BE" sz="2800" b="1" dirty="0" smtClean="0"/>
              <a:t> ?</a:t>
            </a:r>
          </a:p>
          <a:p>
            <a:pPr marL="514350" indent="-514350">
              <a:buFontTx/>
              <a:buNone/>
            </a:pPr>
            <a:r>
              <a:rPr lang="fr-BE" sz="2800" b="1" dirty="0" smtClean="0"/>
              <a:t>(tâche qui exige la mise en œuvre de </a:t>
            </a:r>
            <a:r>
              <a:rPr lang="fr-BE" sz="2800" b="1" u="sng" dirty="0" smtClean="0"/>
              <a:t>plusieurs</a:t>
            </a:r>
            <a:r>
              <a:rPr lang="fr-BE" sz="2800" b="1" dirty="0" smtClean="0"/>
              <a:t> procédures : l’élève doit </a:t>
            </a:r>
            <a:r>
              <a:rPr lang="fr-BE" sz="2800" b="1" u="sng" dirty="0" smtClean="0"/>
              <a:t>combiner</a:t>
            </a:r>
            <a:r>
              <a:rPr lang="fr-BE" sz="2800" b="1" dirty="0" smtClean="0"/>
              <a:t> ces procédures)</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651555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endParaRPr lang="fr-BE" smtClean="0"/>
          </a:p>
        </p:txBody>
      </p:sp>
      <p:sp>
        <p:nvSpPr>
          <p:cNvPr id="17411" name="Espace réservé du contenu 2"/>
          <p:cNvSpPr>
            <a:spLocks noGrp="1"/>
          </p:cNvSpPr>
          <p:nvPr>
            <p:ph idx="1"/>
          </p:nvPr>
        </p:nvSpPr>
        <p:spPr>
          <a:xfrm>
            <a:off x="457200" y="214313"/>
            <a:ext cx="8229600" cy="5911850"/>
          </a:xfrm>
        </p:spPr>
        <p:txBody>
          <a:bodyPr/>
          <a:lstStyle/>
          <a:p>
            <a:pPr>
              <a:buFontTx/>
              <a:buNone/>
            </a:pPr>
            <a:endParaRPr lang="fr-BE" sz="2400" dirty="0" smtClean="0"/>
          </a:p>
          <a:p>
            <a:pPr>
              <a:buFontTx/>
              <a:buNone/>
            </a:pPr>
            <a:r>
              <a:rPr lang="fr-BE" sz="2400" b="1" dirty="0" smtClean="0"/>
              <a:t>3) La tâche exige-t-elle la mise en œuvre de procédures de base que les élèves sont censés connaître ?</a:t>
            </a:r>
          </a:p>
          <a:p>
            <a:pPr>
              <a:buFontTx/>
              <a:buNone/>
            </a:pPr>
            <a:endParaRPr lang="fr-BE" sz="2400" b="1" dirty="0" smtClean="0"/>
          </a:p>
          <a:p>
            <a:pPr>
              <a:buFontTx/>
              <a:buNone/>
            </a:pPr>
            <a:r>
              <a:rPr lang="fr-BE" sz="2400" b="1" dirty="0" smtClean="0"/>
              <a:t>4) Si l’élève n’arrive pas à accomplir la tâche, l’épreuve a-t-elle un caractère diagnostique ? (permet-elle de faire des hypothèses sur l’origine des difficultés ?) </a:t>
            </a:r>
          </a:p>
          <a:p>
            <a:pPr>
              <a:buFontTx/>
              <a:buNone/>
            </a:pPr>
            <a:endParaRPr lang="fr-BE" sz="2400" b="1" dirty="0" smtClean="0"/>
          </a:p>
          <a:p>
            <a:pPr>
              <a:buFontTx/>
              <a:buNone/>
            </a:pPr>
            <a:r>
              <a:rPr lang="fr-BE" sz="2400" b="1" dirty="0" smtClean="0"/>
              <a:t>5) Les critères et indicateurs de correction permettent-ils de mesurer la réalisation globale de la tâche ? </a:t>
            </a:r>
          </a:p>
          <a:p>
            <a:pPr>
              <a:buFontTx/>
              <a:buNone/>
            </a:pPr>
            <a:r>
              <a:rPr lang="fr-BE" sz="2400" b="1" dirty="0" smtClean="0"/>
              <a:t>Il ne faut pas qu’ils mesurent seulement la maîtrise des procédures prises une par une. Il faut qu’ils mesurent leur combinaison  (ou leur « intégration ») dans la tâche.</a:t>
            </a:r>
          </a:p>
          <a:p>
            <a:pPr>
              <a:buFontTx/>
              <a:buNone/>
            </a:pPr>
            <a:endParaRPr lang="fr-BE" sz="2800" b="1" dirty="0" smtClean="0"/>
          </a:p>
          <a:p>
            <a:pPr>
              <a:buFontTx/>
              <a:buNone/>
            </a:pPr>
            <a:endParaRPr lang="fr-BE" sz="2800" dirty="0" smtClean="0"/>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296581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BE" sz="4000" smtClean="0"/>
              <a:t>Pour en savoir plus : </a:t>
            </a:r>
          </a:p>
        </p:txBody>
      </p:sp>
      <p:sp>
        <p:nvSpPr>
          <p:cNvPr id="16387" name="Espace réservé du contenu 2"/>
          <p:cNvSpPr>
            <a:spLocks noGrp="1"/>
          </p:cNvSpPr>
          <p:nvPr>
            <p:ph idx="1"/>
          </p:nvPr>
        </p:nvSpPr>
        <p:spPr>
          <a:xfrm>
            <a:off x="457200" y="981075"/>
            <a:ext cx="8229600" cy="5145088"/>
          </a:xfrm>
        </p:spPr>
        <p:txBody>
          <a:bodyPr/>
          <a:lstStyle/>
          <a:p>
            <a:pPr marL="0" indent="0">
              <a:buFontTx/>
              <a:buNone/>
            </a:pPr>
            <a:endParaRPr lang="fr-BE" smtClean="0"/>
          </a:p>
          <a:p>
            <a:pPr marL="0" indent="0">
              <a:buFontTx/>
              <a:buNone/>
            </a:pPr>
            <a:endParaRPr lang="fr-BE" smtClean="0"/>
          </a:p>
          <a:p>
            <a:pPr marL="0" indent="0">
              <a:buFontTx/>
              <a:buNone/>
            </a:pPr>
            <a:r>
              <a:rPr lang="fr-BE" smtClean="0"/>
              <a:t>Rey (B.), Carette (V.), Defrance (A.) et Kahn (S.), </a:t>
            </a:r>
          </a:p>
          <a:p>
            <a:pPr marL="0" indent="0">
              <a:buFontTx/>
              <a:buNone/>
            </a:pPr>
            <a:r>
              <a:rPr lang="fr-BE" i="1" smtClean="0"/>
              <a:t>Les compétences à l’école : apprentissage et évaluation</a:t>
            </a:r>
            <a:r>
              <a:rPr lang="fr-BE" smtClean="0"/>
              <a:t>,</a:t>
            </a:r>
          </a:p>
          <a:p>
            <a:pPr marL="0" indent="0">
              <a:buFontTx/>
              <a:buNone/>
            </a:pPr>
            <a:r>
              <a:rPr lang="fr-BE" smtClean="0"/>
              <a:t>Bruxelles, De Boeck, 2003</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48069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74042"/>
          </a:xfrm>
        </p:spPr>
        <p:txBody>
          <a:bodyPr>
            <a:normAutofit fontScale="90000"/>
          </a:bodyPr>
          <a:lstStyle/>
          <a:p>
            <a:endParaRPr lang="fr-BE" dirty="0"/>
          </a:p>
        </p:txBody>
      </p:sp>
      <p:sp>
        <p:nvSpPr>
          <p:cNvPr id="3" name="Espace réservé du contenu 2"/>
          <p:cNvSpPr>
            <a:spLocks noGrp="1"/>
          </p:cNvSpPr>
          <p:nvPr>
            <p:ph idx="1"/>
          </p:nvPr>
        </p:nvSpPr>
        <p:spPr>
          <a:xfrm>
            <a:off x="457200" y="1196752"/>
            <a:ext cx="8229600" cy="4929411"/>
          </a:xfrm>
        </p:spPr>
        <p:txBody>
          <a:bodyPr/>
          <a:lstStyle/>
          <a:p>
            <a:r>
              <a:rPr lang="fr-BE" b="1" dirty="0" smtClean="0"/>
              <a:t>Tendance de beaucoup d’enseignants à n’évaluer que des connaissances et des procédures.</a:t>
            </a:r>
          </a:p>
          <a:p>
            <a:endParaRPr lang="fr-BE" b="1" dirty="0"/>
          </a:p>
          <a:p>
            <a:r>
              <a:rPr lang="fr-BE" b="1" dirty="0" smtClean="0"/>
              <a:t>Mais cela ne suffit pas : des élèves peuvent maîtriser les connaissances et procédures utiles à une tâche et ne pas savoir effectuer la tâche.</a:t>
            </a:r>
            <a:endParaRPr lang="fr-BE" b="1" dirty="0"/>
          </a:p>
        </p:txBody>
      </p:sp>
      <p:sp>
        <p:nvSpPr>
          <p:cNvPr id="4" name="Espace réservé du pied de page 3"/>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2357780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026"/>
          </a:xfrm>
        </p:spPr>
        <p:txBody>
          <a:bodyPr>
            <a:normAutofit fontScale="90000"/>
          </a:bodyPr>
          <a:lstStyle/>
          <a:p>
            <a:endParaRPr lang="fr-BE" dirty="0"/>
          </a:p>
        </p:txBody>
      </p:sp>
      <p:sp>
        <p:nvSpPr>
          <p:cNvPr id="3" name="Espace réservé du contenu 2"/>
          <p:cNvSpPr>
            <a:spLocks noGrp="1"/>
          </p:cNvSpPr>
          <p:nvPr>
            <p:ph idx="1"/>
          </p:nvPr>
        </p:nvSpPr>
        <p:spPr>
          <a:xfrm>
            <a:off x="457200" y="1340768"/>
            <a:ext cx="8229600" cy="4785395"/>
          </a:xfrm>
        </p:spPr>
        <p:txBody>
          <a:bodyPr/>
          <a:lstStyle/>
          <a:p>
            <a:r>
              <a:rPr lang="fr-BE" b="1" dirty="0" smtClean="0"/>
              <a:t>Pour évaluer vraiment des compétences il faut absolument confronter les élèves à des tâches </a:t>
            </a:r>
            <a:r>
              <a:rPr lang="fr-BE" b="1" u="sng" dirty="0" smtClean="0"/>
              <a:t>complexes</a:t>
            </a:r>
            <a:r>
              <a:rPr lang="fr-BE" b="1" dirty="0" smtClean="0"/>
              <a:t> et </a:t>
            </a:r>
            <a:r>
              <a:rPr lang="fr-BE" b="1" u="sng" dirty="0" smtClean="0"/>
              <a:t>nouvelles</a:t>
            </a:r>
            <a:r>
              <a:rPr lang="fr-BE" b="1" dirty="0" smtClean="0"/>
              <a:t>.</a:t>
            </a:r>
          </a:p>
          <a:p>
            <a:endParaRPr lang="fr-BE" b="1" dirty="0"/>
          </a:p>
          <a:p>
            <a:r>
              <a:rPr lang="fr-BE" b="1" dirty="0" smtClean="0"/>
              <a:t>Mais en faisant cela, on les évalue sur des tâches auxquelles on ne les a pas entraînés.</a:t>
            </a:r>
            <a:endParaRPr lang="fr-BE" b="1" dirty="0"/>
          </a:p>
        </p:txBody>
      </p:sp>
      <p:sp>
        <p:nvSpPr>
          <p:cNvPr id="4" name="Espace réservé du pied de page 3"/>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4172833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hidden="1"/>
          <p:cNvSpPr>
            <a:spLocks noGrp="1" noChangeArrowheads="1"/>
          </p:cNvSpPr>
          <p:nvPr>
            <p:ph type="title"/>
          </p:nvPr>
        </p:nvSpPr>
        <p:spPr/>
        <p:txBody>
          <a:bodyPr/>
          <a:lstStyle/>
          <a:p>
            <a:pPr eaLnBrk="1" hangingPunct="1"/>
            <a:endParaRPr lang="fr-FR" smtClean="0"/>
          </a:p>
        </p:txBody>
      </p:sp>
      <p:sp>
        <p:nvSpPr>
          <p:cNvPr id="13315" name="Rectangle 3"/>
          <p:cNvSpPr>
            <a:spLocks noGrp="1" noChangeArrowheads="1"/>
          </p:cNvSpPr>
          <p:nvPr>
            <p:ph type="body" idx="1"/>
          </p:nvPr>
        </p:nvSpPr>
        <p:spPr>
          <a:xfrm>
            <a:off x="468313" y="549275"/>
            <a:ext cx="8229600" cy="4525963"/>
          </a:xfrm>
        </p:spPr>
        <p:txBody>
          <a:bodyPr/>
          <a:lstStyle/>
          <a:p>
            <a:pPr eaLnBrk="1" hangingPunct="1">
              <a:buFontTx/>
              <a:buNone/>
            </a:pPr>
            <a:r>
              <a:rPr lang="fr-FR" dirty="0" smtClean="0"/>
              <a:t> </a:t>
            </a:r>
          </a:p>
          <a:p>
            <a:pPr eaLnBrk="1" hangingPunct="1">
              <a:buFontTx/>
              <a:buNone/>
            </a:pPr>
            <a:r>
              <a:rPr lang="fr-FR" sz="3600" b="1" dirty="0" smtClean="0"/>
              <a:t>Phase 1</a:t>
            </a:r>
            <a:r>
              <a:rPr lang="fr-FR" sz="3600" dirty="0" smtClean="0"/>
              <a:t> :   </a:t>
            </a:r>
          </a:p>
          <a:p>
            <a:pPr eaLnBrk="1" hangingPunct="1">
              <a:buFontTx/>
              <a:buNone/>
            </a:pPr>
            <a:r>
              <a:rPr lang="fr-FR" sz="3600" b="1" dirty="0" smtClean="0"/>
              <a:t>tâche complexe, exigeant le choix et la combinaison d'un nombre significatif de connaissances et de procédures que les élèves sont censés posséder </a:t>
            </a:r>
            <a:r>
              <a:rPr lang="fr-FR" sz="3600" b="1" dirty="0" smtClean="0"/>
              <a:t>au moment de l’évaluation.</a:t>
            </a:r>
            <a:endParaRPr lang="fr-FR" b="1" dirty="0" smtClean="0"/>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2551270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fr-FR" smtClean="0"/>
          </a:p>
        </p:txBody>
      </p:sp>
      <p:sp>
        <p:nvSpPr>
          <p:cNvPr id="14339" name="Rectangle 3"/>
          <p:cNvSpPr>
            <a:spLocks noGrp="1" noChangeArrowheads="1"/>
          </p:cNvSpPr>
          <p:nvPr>
            <p:ph type="body" idx="1"/>
          </p:nvPr>
        </p:nvSpPr>
        <p:spPr>
          <a:xfrm>
            <a:off x="457200" y="404813"/>
            <a:ext cx="8229600" cy="5721350"/>
          </a:xfrm>
        </p:spPr>
        <p:txBody>
          <a:bodyPr>
            <a:normAutofit lnSpcReduction="10000"/>
          </a:bodyPr>
          <a:lstStyle/>
          <a:p>
            <a:pPr eaLnBrk="1" hangingPunct="1">
              <a:lnSpc>
                <a:spcPct val="90000"/>
              </a:lnSpc>
              <a:buFontTx/>
              <a:buNone/>
            </a:pPr>
            <a:r>
              <a:rPr lang="fr-FR" b="1" dirty="0" smtClean="0"/>
              <a:t>Phase 2</a:t>
            </a:r>
            <a:r>
              <a:rPr lang="fr-FR" dirty="0" smtClean="0"/>
              <a:t> : </a:t>
            </a:r>
          </a:p>
          <a:p>
            <a:pPr eaLnBrk="1" hangingPunct="1">
              <a:lnSpc>
                <a:spcPct val="90000"/>
              </a:lnSpc>
              <a:buFontTx/>
              <a:buNone/>
            </a:pPr>
            <a:r>
              <a:rPr lang="fr-FR" b="1" dirty="0" smtClean="0"/>
              <a:t>A nouveau la même tâche complexe. </a:t>
            </a:r>
          </a:p>
          <a:p>
            <a:pPr eaLnBrk="1" hangingPunct="1">
              <a:lnSpc>
                <a:spcPct val="90000"/>
              </a:lnSpc>
              <a:buFontTx/>
              <a:buNone/>
            </a:pPr>
            <a:r>
              <a:rPr lang="fr-FR" b="1" dirty="0" smtClean="0"/>
              <a:t>Mais cette fois, elle est découpée en tâches élémentaires dont les consignes sont explicites et qui sont présentées dans l'ordre où elles doivent être accomplies pour parvenir à la réalisation de la tâche complexe globale. </a:t>
            </a:r>
          </a:p>
          <a:p>
            <a:pPr eaLnBrk="1" hangingPunct="1">
              <a:lnSpc>
                <a:spcPct val="90000"/>
              </a:lnSpc>
              <a:buFontTx/>
              <a:buNone/>
            </a:pPr>
            <a:r>
              <a:rPr lang="fr-FR" b="1" dirty="0" smtClean="0"/>
              <a:t>Il </a:t>
            </a:r>
            <a:r>
              <a:rPr lang="fr-FR" b="1" dirty="0" smtClean="0"/>
              <a:t>y a toujours mobilisation : </a:t>
            </a:r>
            <a:r>
              <a:rPr lang="fr-FR" b="1" dirty="0" smtClean="0"/>
              <a:t>pour chacune de ces tâches élémentaires, </a:t>
            </a:r>
            <a:r>
              <a:rPr lang="fr-FR" b="1" dirty="0" smtClean="0"/>
              <a:t>l’élève doit</a:t>
            </a:r>
            <a:r>
              <a:rPr lang="fr-FR" b="1" dirty="0"/>
              <a:t> </a:t>
            </a:r>
            <a:r>
              <a:rPr lang="fr-FR" b="1" dirty="0" smtClean="0"/>
              <a:t>choisir par lui-même</a:t>
            </a:r>
            <a:r>
              <a:rPr lang="fr-FR" b="1" dirty="0" smtClean="0"/>
              <a:t> </a:t>
            </a:r>
            <a:r>
              <a:rPr lang="fr-FR" b="1" dirty="0" smtClean="0"/>
              <a:t>la procédure ou la connaissance à mettre en œuvre parmi celles qu'il est censé posséder.</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148953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fr-FR" smtClean="0"/>
          </a:p>
        </p:txBody>
      </p:sp>
      <p:sp>
        <p:nvSpPr>
          <p:cNvPr id="15363" name="Rectangle 3"/>
          <p:cNvSpPr>
            <a:spLocks noGrp="1" noChangeArrowheads="1"/>
          </p:cNvSpPr>
          <p:nvPr>
            <p:ph type="body" idx="1"/>
          </p:nvPr>
        </p:nvSpPr>
        <p:spPr>
          <a:xfrm>
            <a:off x="457200" y="0"/>
            <a:ext cx="8229600" cy="6126163"/>
          </a:xfrm>
        </p:spPr>
        <p:txBody>
          <a:bodyPr>
            <a:normAutofit lnSpcReduction="10000"/>
          </a:bodyPr>
          <a:lstStyle/>
          <a:p>
            <a:pPr eaLnBrk="1" hangingPunct="1"/>
            <a:endParaRPr lang="fr-BE" sz="2800" dirty="0" smtClean="0"/>
          </a:p>
          <a:p>
            <a:pPr eaLnBrk="1" hangingPunct="1">
              <a:buFontTx/>
              <a:buNone/>
            </a:pPr>
            <a:r>
              <a:rPr lang="fr-FR" sz="2800" b="1" dirty="0" smtClean="0"/>
              <a:t>Phase 3 </a:t>
            </a:r>
            <a:r>
              <a:rPr lang="fr-FR" sz="2800" dirty="0" smtClean="0"/>
              <a:t>: </a:t>
            </a:r>
          </a:p>
          <a:p>
            <a:pPr eaLnBrk="1" hangingPunct="1">
              <a:buFontTx/>
              <a:buNone/>
            </a:pPr>
            <a:r>
              <a:rPr lang="fr-FR" sz="2800" b="1" dirty="0" smtClean="0"/>
              <a:t>On demande aux élèves de répondre à des questions ou d’exécuter des tâches simples et décontextualisées (en dehors du contexte de la tâche de la phase 1), dont les consignes sont celles qui sont utilisées ordinairement dans l'apprentissage des connaissances et des procédures qu'on propose à l'école : énoncer une </a:t>
            </a:r>
            <a:r>
              <a:rPr lang="fr-FR" sz="2800" b="1" dirty="0" smtClean="0"/>
              <a:t>règle, une </a:t>
            </a:r>
            <a:r>
              <a:rPr lang="fr-FR" sz="2800" b="1" dirty="0" smtClean="0"/>
              <a:t>définition</a:t>
            </a:r>
            <a:r>
              <a:rPr lang="fr-FR" sz="2800" b="1" dirty="0" smtClean="0"/>
              <a:t>, une formule ou un fait  </a:t>
            </a:r>
            <a:r>
              <a:rPr lang="fr-FR" sz="2800" b="1" dirty="0" smtClean="0"/>
              <a:t>; </a:t>
            </a:r>
            <a:r>
              <a:rPr lang="fr-FR" sz="2800" b="1" dirty="0" smtClean="0"/>
              <a:t>effectuer une opération élémentaire qui a été automatisée.  </a:t>
            </a:r>
            <a:endParaRPr lang="fr-FR" sz="2800" b="1" dirty="0" smtClean="0"/>
          </a:p>
          <a:p>
            <a:pPr eaLnBrk="1" hangingPunct="1">
              <a:buFontTx/>
              <a:buNone/>
            </a:pPr>
            <a:r>
              <a:rPr lang="fr-FR" sz="2800" b="1" dirty="0" smtClean="0"/>
              <a:t>Ces tâches correspondent aux procédures et aux </a:t>
            </a:r>
            <a:r>
              <a:rPr lang="fr-FR" sz="2800" b="1" dirty="0" smtClean="0"/>
              <a:t>connaissances</a:t>
            </a:r>
            <a:r>
              <a:rPr lang="fr-FR" sz="2800" b="1" dirty="0" smtClean="0"/>
              <a:t> </a:t>
            </a:r>
            <a:r>
              <a:rPr lang="fr-FR" sz="2800" b="1" dirty="0" smtClean="0"/>
              <a:t>qui ont dû être mobilisées pour accomplir la tâche complexe de la phase 1.</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009566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026"/>
          </a:xfrm>
        </p:spPr>
        <p:txBody>
          <a:bodyPr>
            <a:normAutofit fontScale="90000"/>
          </a:bodyPr>
          <a:lstStyle/>
          <a:p>
            <a:endParaRPr lang="fr-BE" dirty="0"/>
          </a:p>
        </p:txBody>
      </p:sp>
      <p:sp>
        <p:nvSpPr>
          <p:cNvPr id="3" name="Espace réservé du contenu 2"/>
          <p:cNvSpPr>
            <a:spLocks noGrp="1"/>
          </p:cNvSpPr>
          <p:nvPr>
            <p:ph idx="1"/>
          </p:nvPr>
        </p:nvSpPr>
        <p:spPr>
          <a:xfrm>
            <a:off x="457200" y="620688"/>
            <a:ext cx="8229600" cy="5505475"/>
          </a:xfrm>
        </p:spPr>
        <p:txBody>
          <a:bodyPr/>
          <a:lstStyle/>
          <a:p>
            <a:pPr marL="0" indent="0" algn="just">
              <a:buNone/>
            </a:pPr>
            <a:r>
              <a:rPr lang="fr-BE" b="1" dirty="0" smtClean="0"/>
              <a:t>Phase 1 :</a:t>
            </a:r>
          </a:p>
          <a:p>
            <a:pPr marL="1257300" lvl="3" indent="0" algn="just">
              <a:buNone/>
            </a:pPr>
            <a:r>
              <a:rPr lang="fr-BE" sz="3200" b="1" dirty="0" smtClean="0"/>
              <a:t>Une tâche nouvelle et complexe. </a:t>
            </a:r>
            <a:endParaRPr lang="fr-BE" sz="4400" b="1" dirty="0"/>
          </a:p>
          <a:p>
            <a:pPr marL="0" indent="0" algn="just">
              <a:buNone/>
            </a:pPr>
            <a:r>
              <a:rPr lang="fr-BE" b="1" dirty="0" smtClean="0"/>
              <a:t>Phase 2</a:t>
            </a:r>
          </a:p>
          <a:p>
            <a:pPr marL="1257300" lvl="3" indent="0" algn="just">
              <a:buNone/>
            </a:pPr>
            <a:r>
              <a:rPr lang="fr-BE" sz="3200" b="1" dirty="0" smtClean="0"/>
              <a:t>Une suite de tâches nouvelles, mais non complexes.</a:t>
            </a:r>
          </a:p>
          <a:p>
            <a:pPr marL="0" indent="0" algn="just">
              <a:buNone/>
            </a:pPr>
            <a:r>
              <a:rPr lang="fr-BE" b="1" dirty="0" smtClean="0"/>
              <a:t>Phase 3</a:t>
            </a:r>
          </a:p>
          <a:p>
            <a:pPr marL="1257300" lvl="3" indent="0" algn="just">
              <a:buNone/>
            </a:pPr>
            <a:r>
              <a:rPr lang="fr-BE" sz="3200" b="1" dirty="0" smtClean="0"/>
              <a:t>Une série de tâches non nouvelles et non complexes. </a:t>
            </a:r>
          </a:p>
          <a:p>
            <a:pPr marL="0" indent="0" algn="just">
              <a:buNone/>
            </a:pPr>
            <a:endParaRPr lang="fr-BE" dirty="0" smtClean="0"/>
          </a:p>
          <a:p>
            <a:pPr marL="0" indent="0" algn="just">
              <a:buNone/>
            </a:pPr>
            <a:endParaRPr lang="fr-BE" dirty="0"/>
          </a:p>
          <a:p>
            <a:pPr marL="0" indent="0" algn="ctr">
              <a:buNone/>
            </a:pPr>
            <a:endParaRPr lang="fr-BE" dirty="0"/>
          </a:p>
        </p:txBody>
      </p:sp>
      <p:sp>
        <p:nvSpPr>
          <p:cNvPr id="4" name="Espace réservé du pied de page 3"/>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291243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normAutofit fontScale="90000"/>
          </a:bodyPr>
          <a:lstStyle/>
          <a:p>
            <a:r>
              <a:rPr lang="fr-BE" sz="3600" b="1" dirty="0" smtClean="0"/>
              <a:t>Repeindre la classe</a:t>
            </a:r>
            <a:br>
              <a:rPr lang="fr-BE" sz="3600" b="1" dirty="0" smtClean="0"/>
            </a:br>
            <a:r>
              <a:rPr lang="fr-BE" sz="3600" b="1" dirty="0" smtClean="0"/>
              <a:t>1</a:t>
            </a:r>
            <a:r>
              <a:rPr lang="fr-BE" sz="3600" b="1" baseline="30000" dirty="0" smtClean="0"/>
              <a:t>ère</a:t>
            </a:r>
            <a:r>
              <a:rPr lang="fr-BE" sz="3600" b="1" dirty="0" smtClean="0"/>
              <a:t> phase</a:t>
            </a:r>
          </a:p>
        </p:txBody>
      </p:sp>
      <p:sp>
        <p:nvSpPr>
          <p:cNvPr id="23555" name="Espace réservé du contenu 2"/>
          <p:cNvSpPr>
            <a:spLocks noGrp="1"/>
          </p:cNvSpPr>
          <p:nvPr>
            <p:ph idx="1"/>
          </p:nvPr>
        </p:nvSpPr>
        <p:spPr>
          <a:xfrm>
            <a:off x="457200" y="1357313"/>
            <a:ext cx="8229600" cy="4768850"/>
          </a:xfrm>
        </p:spPr>
        <p:txBody>
          <a:bodyPr>
            <a:normAutofit fontScale="92500" lnSpcReduction="20000"/>
          </a:bodyPr>
          <a:lstStyle/>
          <a:p>
            <a:pPr>
              <a:buFontTx/>
              <a:buNone/>
            </a:pPr>
            <a:r>
              <a:rPr lang="fr-BE" dirty="0" smtClean="0"/>
              <a:t>   </a:t>
            </a:r>
          </a:p>
          <a:p>
            <a:pPr>
              <a:buFontTx/>
              <a:buNone/>
            </a:pPr>
            <a:r>
              <a:rPr lang="fr-BE" sz="3000" b="1" dirty="0" smtClean="0"/>
              <a:t>La classe mesure 7 m de large sur 9 m de long et elle est haute de 3,50 m. Quatre grandes fenêtres de 1,30 m X 1,50 m y font entrer la lumière et un immense tableau, totalement fixé au mur, couvre toute la surface d'un des murs de 7 m de large. Quant à la porte de la classe, elle fait 2,10 m de hauteur et 1,20 m de largeur. </a:t>
            </a:r>
          </a:p>
          <a:p>
            <a:pPr>
              <a:buFontTx/>
              <a:buNone/>
            </a:pPr>
            <a:r>
              <a:rPr lang="fr-BE" sz="3000" b="1" dirty="0" smtClean="0"/>
              <a:t>Calcule le prix de la peinture, en utilisant le tarif du marchand.</a:t>
            </a:r>
          </a:p>
          <a:p>
            <a:pPr>
              <a:buFontTx/>
              <a:buNone/>
            </a:pPr>
            <a:endParaRPr lang="fr-BE" sz="2800" dirty="0" smtClean="0"/>
          </a:p>
          <a:p>
            <a:pPr>
              <a:buFontTx/>
              <a:buNone/>
            </a:pPr>
            <a:r>
              <a:rPr lang="fr-BE" sz="2800" dirty="0" smtClean="0"/>
              <a:t> </a:t>
            </a: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3329791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BE" sz="3200" smtClean="0"/>
              <a:t>Tarif du marchand de peinture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86203196"/>
              </p:ext>
            </p:extLst>
          </p:nvPr>
        </p:nvGraphicFramePr>
        <p:xfrm>
          <a:off x="642938" y="1571625"/>
          <a:ext cx="7670800" cy="4716465"/>
        </p:xfrm>
        <a:graphic>
          <a:graphicData uri="http://schemas.openxmlformats.org/drawingml/2006/table">
            <a:tbl>
              <a:tblPr/>
              <a:tblGrid>
                <a:gridCol w="2921000"/>
                <a:gridCol w="2851150"/>
                <a:gridCol w="1898650"/>
              </a:tblGrid>
              <a:tr h="1065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Helvetica"/>
                          <a:ea typeface="Times"/>
                          <a:cs typeface="Times New Roman" pitchFamily="18" charset="0"/>
                        </a:rPr>
                        <a:t>produit</a:t>
                      </a:r>
                      <a:endParaRPr kumimoji="0" lang="fr-BE" sz="18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tx1"/>
                        </a:solidFill>
                        <a:effectLst/>
                        <a:latin typeface="Helvetica"/>
                        <a:ea typeface="Times"/>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Helvetica"/>
                          <a:ea typeface="Times"/>
                          <a:cs typeface="Times New Roman" pitchFamily="18" charset="0"/>
                        </a:rPr>
                        <a:t>prix et conditionnement</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tx1"/>
                        </a:solidFill>
                        <a:effectLst/>
                        <a:latin typeface="Helvetica"/>
                        <a:ea typeface="Times"/>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Helvetica"/>
                          <a:ea typeface="Times"/>
                          <a:cs typeface="Times New Roman" pitchFamily="18" charset="0"/>
                        </a:rPr>
                        <a:t>pouvoir couvrant</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r>
              <a:tr h="912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Helvetica"/>
                          <a:ea typeface="Times"/>
                          <a:cs typeface="Times New Roman" pitchFamily="18" charset="0"/>
                        </a:rPr>
                        <a:t>peinture </a:t>
                      </a:r>
                      <a:r>
                        <a:rPr kumimoji="0" lang="fr-FR" sz="1800" b="1" i="1" u="none" strike="noStrike" cap="none" normalizeH="0" baseline="0" smtClean="0">
                          <a:ln>
                            <a:noFill/>
                          </a:ln>
                          <a:solidFill>
                            <a:schemeClr val="tx1"/>
                          </a:solidFill>
                          <a:effectLst/>
                          <a:latin typeface="Helvetica"/>
                          <a:ea typeface="Times"/>
                          <a:cs typeface="Times New Roman" pitchFamily="18" charset="0"/>
                        </a:rPr>
                        <a:t>Latex</a:t>
                      </a:r>
                      <a:r>
                        <a:rPr kumimoji="0" lang="fr-FR" sz="1800" b="1" i="0" u="none" strike="noStrike" cap="none" normalizeH="0" baseline="0" smtClean="0">
                          <a:ln>
                            <a:noFill/>
                          </a:ln>
                          <a:solidFill>
                            <a:schemeClr val="tx1"/>
                          </a:solidFill>
                          <a:effectLst/>
                          <a:latin typeface="Helvetica"/>
                          <a:ea typeface="Times"/>
                          <a:cs typeface="Times New Roman" pitchFamily="18" charset="0"/>
                        </a:rPr>
                        <a:t> pour murs</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24 euros le pot de 2,5 l</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8 m</a:t>
                      </a:r>
                      <a:r>
                        <a:rPr kumimoji="0" lang="fr-FR" sz="1800" b="0" i="0" u="none" strike="noStrike" cap="none" normalizeH="0" baseline="30000" smtClean="0">
                          <a:ln>
                            <a:noFill/>
                          </a:ln>
                          <a:solidFill>
                            <a:schemeClr val="tx1"/>
                          </a:solidFill>
                          <a:effectLst/>
                          <a:latin typeface="Helvetica"/>
                          <a:ea typeface="Times"/>
                          <a:cs typeface="Times New Roman" pitchFamily="18" charset="0"/>
                        </a:rPr>
                        <a:t>2</a:t>
                      </a:r>
                      <a:r>
                        <a:rPr kumimoji="0" lang="fr-FR" sz="1800" b="0" i="0" u="none" strike="noStrike" cap="none" normalizeH="0" baseline="0" smtClean="0">
                          <a:ln>
                            <a:noFill/>
                          </a:ln>
                          <a:solidFill>
                            <a:schemeClr val="tx1"/>
                          </a:solidFill>
                          <a:effectLst/>
                          <a:latin typeface="Helvetica"/>
                          <a:ea typeface="Times"/>
                          <a:cs typeface="Times New Roman" pitchFamily="18" charset="0"/>
                        </a:rPr>
                        <a:t> au litre</a:t>
                      </a:r>
                      <a:endParaRPr kumimoji="0" lang="fr-BE" sz="1800" b="0" i="0" u="none" strike="noStrike" cap="none" normalizeH="0" baseline="0" smtClean="0">
                        <a:ln>
                          <a:noFill/>
                        </a:ln>
                        <a:solidFill>
                          <a:schemeClr val="tx1"/>
                        </a:solidFill>
                        <a:effectLst/>
                        <a:latin typeface="New York"/>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r h="912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Helvetica"/>
                          <a:ea typeface="Times"/>
                          <a:cs typeface="Times New Roman" pitchFamily="18" charset="0"/>
                        </a:rPr>
                        <a:t>peinture </a:t>
                      </a:r>
                      <a:r>
                        <a:rPr kumimoji="0" lang="fr-FR" sz="1800" b="1" i="1" u="none" strike="noStrike" cap="none" normalizeH="0" baseline="0" smtClean="0">
                          <a:ln>
                            <a:noFill/>
                          </a:ln>
                          <a:solidFill>
                            <a:schemeClr val="tx1"/>
                          </a:solidFill>
                          <a:effectLst/>
                          <a:latin typeface="Helvetica"/>
                          <a:ea typeface="Times"/>
                          <a:cs typeface="Times New Roman" pitchFamily="18" charset="0"/>
                        </a:rPr>
                        <a:t>Ambiance</a:t>
                      </a:r>
                      <a:r>
                        <a:rPr kumimoji="0" lang="fr-FR" sz="1800" b="1" i="0" u="none" strike="noStrike" cap="none" normalizeH="0" baseline="0" smtClean="0">
                          <a:ln>
                            <a:noFill/>
                          </a:ln>
                          <a:solidFill>
                            <a:schemeClr val="tx1"/>
                          </a:solidFill>
                          <a:effectLst/>
                          <a:latin typeface="Helvetica"/>
                          <a:ea typeface="Times"/>
                          <a:cs typeface="Times New Roman" pitchFamily="18" charset="0"/>
                        </a:rPr>
                        <a:t> pour murs</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57 euros le pot de 5 l</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9 m</a:t>
                      </a:r>
                      <a:r>
                        <a:rPr kumimoji="0" lang="fr-FR" sz="1800" b="0" i="0" u="none" strike="noStrike" cap="none" normalizeH="0" baseline="30000" smtClean="0">
                          <a:ln>
                            <a:noFill/>
                          </a:ln>
                          <a:solidFill>
                            <a:schemeClr val="tx1"/>
                          </a:solidFill>
                          <a:effectLst/>
                          <a:latin typeface="Helvetica"/>
                          <a:ea typeface="Times"/>
                          <a:cs typeface="Times New Roman" pitchFamily="18" charset="0"/>
                        </a:rPr>
                        <a:t>2</a:t>
                      </a:r>
                      <a:r>
                        <a:rPr kumimoji="0" lang="fr-FR" sz="1800" b="0" i="0" u="none" strike="noStrike" cap="none" normalizeH="0" baseline="0" smtClean="0">
                          <a:ln>
                            <a:noFill/>
                          </a:ln>
                          <a:solidFill>
                            <a:schemeClr val="tx1"/>
                          </a:solidFill>
                          <a:effectLst/>
                          <a:latin typeface="Helvetica"/>
                          <a:ea typeface="Times"/>
                          <a:cs typeface="Times New Roman" pitchFamily="18" charset="0"/>
                        </a:rPr>
                        <a:t> au litre</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r h="912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Helvetica"/>
                          <a:ea typeface="Times"/>
                          <a:cs typeface="Times New Roman" pitchFamily="18" charset="0"/>
                        </a:rPr>
                        <a:t>peinture </a:t>
                      </a:r>
                      <a:r>
                        <a:rPr kumimoji="0" lang="fr-FR" sz="1800" b="1" i="1" u="none" strike="noStrike" cap="none" normalizeH="0" baseline="0" smtClean="0">
                          <a:ln>
                            <a:noFill/>
                          </a:ln>
                          <a:solidFill>
                            <a:schemeClr val="tx1"/>
                          </a:solidFill>
                          <a:effectLst/>
                          <a:latin typeface="Helvetica"/>
                          <a:ea typeface="Times"/>
                          <a:cs typeface="Times New Roman" pitchFamily="18" charset="0"/>
                        </a:rPr>
                        <a:t>plafond</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Helvetica"/>
                          <a:ea typeface="Times"/>
                          <a:cs typeface="Times New Roman" pitchFamily="18" charset="0"/>
                        </a:rPr>
                        <a:t>40 euros le pot de 5 l</a:t>
                      </a:r>
                      <a:endParaRPr kumimoji="0" lang="fr-BE" sz="18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9 m</a:t>
                      </a:r>
                      <a:r>
                        <a:rPr kumimoji="0" lang="fr-FR" sz="1800" b="0" i="0" u="none" strike="noStrike" cap="none" normalizeH="0" baseline="30000" smtClean="0">
                          <a:ln>
                            <a:noFill/>
                          </a:ln>
                          <a:solidFill>
                            <a:schemeClr val="tx1"/>
                          </a:solidFill>
                          <a:effectLst/>
                          <a:latin typeface="Helvetica"/>
                          <a:ea typeface="Times"/>
                          <a:cs typeface="Times New Roman" pitchFamily="18" charset="0"/>
                        </a:rPr>
                        <a:t>2</a:t>
                      </a:r>
                      <a:r>
                        <a:rPr kumimoji="0" lang="fr-FR" sz="1800" b="0" i="0" u="none" strike="noStrike" cap="none" normalizeH="0" baseline="0" smtClean="0">
                          <a:ln>
                            <a:noFill/>
                          </a:ln>
                          <a:solidFill>
                            <a:schemeClr val="tx1"/>
                          </a:solidFill>
                          <a:effectLst/>
                          <a:latin typeface="Helvetica"/>
                          <a:ea typeface="Times"/>
                          <a:cs typeface="Times New Roman" pitchFamily="18" charset="0"/>
                        </a:rPr>
                        <a:t> au litre</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r h="912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BE" sz="1800" b="0" i="0" u="none" strike="noStrike" cap="none" normalizeH="0" baseline="0" dirty="0" smtClean="0">
                        <a:ln>
                          <a:noFill/>
                        </a:ln>
                        <a:solidFill>
                          <a:schemeClr val="tx1"/>
                        </a:solidFill>
                        <a:effectLst/>
                        <a:latin typeface="Times"/>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Helvetica"/>
                          <a:ea typeface="Times"/>
                          <a:cs typeface="Times New Roman" pitchFamily="18" charset="0"/>
                        </a:rPr>
                        <a:t>peinture </a:t>
                      </a:r>
                      <a:r>
                        <a:rPr kumimoji="0" lang="fr-FR" sz="1800" b="1" i="1" u="none" strike="noStrike" cap="none" normalizeH="0" baseline="0" dirty="0" smtClean="0">
                          <a:ln>
                            <a:noFill/>
                          </a:ln>
                          <a:solidFill>
                            <a:schemeClr val="tx1"/>
                          </a:solidFill>
                          <a:effectLst/>
                          <a:latin typeface="Helvetica"/>
                          <a:ea typeface="Times"/>
                          <a:cs typeface="Times New Roman" pitchFamily="18" charset="0"/>
                        </a:rPr>
                        <a:t>portes </a:t>
                      </a:r>
                      <a:endParaRPr kumimoji="0" lang="fr-BE" sz="18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140 euros le pot de 2,5 l</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Helvetica"/>
                          <a:ea typeface="Times"/>
                          <a:cs typeface="Times New Roman" pitchFamily="18" charset="0"/>
                        </a:rPr>
                        <a:t>12 m</a:t>
                      </a:r>
                      <a:r>
                        <a:rPr kumimoji="0" lang="fr-FR" sz="1800" b="0" i="0" u="none" strike="noStrike" cap="none" normalizeH="0" baseline="30000" smtClean="0">
                          <a:ln>
                            <a:noFill/>
                          </a:ln>
                          <a:solidFill>
                            <a:schemeClr val="tx1"/>
                          </a:solidFill>
                          <a:effectLst/>
                          <a:latin typeface="Helvetica"/>
                          <a:ea typeface="Times"/>
                          <a:cs typeface="Times New Roman" pitchFamily="18" charset="0"/>
                        </a:rPr>
                        <a:t>2</a:t>
                      </a:r>
                      <a:r>
                        <a:rPr kumimoji="0" lang="fr-FR" sz="1800" b="0" i="0" u="none" strike="noStrike" cap="none" normalizeH="0" baseline="0" smtClean="0">
                          <a:ln>
                            <a:noFill/>
                          </a:ln>
                          <a:solidFill>
                            <a:schemeClr val="tx1"/>
                          </a:solidFill>
                          <a:effectLst/>
                          <a:latin typeface="Helvetica"/>
                          <a:ea typeface="Times"/>
                          <a:cs typeface="Times New Roman" pitchFamily="18" charset="0"/>
                        </a:rPr>
                        <a:t> au litre</a:t>
                      </a:r>
                      <a:endParaRPr kumimoji="0" lang="fr-BE" sz="18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bl>
          </a:graphicData>
        </a:graphic>
      </p:graphicFrame>
      <p:sp>
        <p:nvSpPr>
          <p:cNvPr id="24605"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tabLst>
                <a:tab pos="449263" algn="r"/>
                <a:tab pos="3060700" algn="ctr"/>
                <a:tab pos="5759450" algn="r"/>
              </a:tabLst>
            </a:pPr>
            <a:endParaRPr lang="fr-FR"/>
          </a:p>
        </p:txBody>
      </p:sp>
      <p:sp>
        <p:nvSpPr>
          <p:cNvPr id="2" name="Espace réservé du pied de page 1"/>
          <p:cNvSpPr>
            <a:spLocks noGrp="1"/>
          </p:cNvSpPr>
          <p:nvPr>
            <p:ph type="ftr" sz="quarter" idx="11"/>
          </p:nvPr>
        </p:nvSpPr>
        <p:spPr/>
        <p:txBody>
          <a:bodyPr/>
          <a:lstStyle/>
          <a:p>
            <a:r>
              <a:rPr lang="fr-BE" smtClean="0"/>
              <a:t>Formation à l'approche par les compétences. B. Rey, S. Kahn, S. Van Lint. ULB UNICEF</a:t>
            </a:r>
            <a:endParaRPr lang="fr-BE"/>
          </a:p>
        </p:txBody>
      </p:sp>
    </p:spTree>
    <p:extLst>
      <p:ext uri="{BB962C8B-B14F-4D97-AF65-F5344CB8AC3E}">
        <p14:creationId xmlns:p14="http://schemas.microsoft.com/office/powerpoint/2010/main" val="129935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1315</Words>
  <Application>Microsoft Office PowerPoint</Application>
  <PresentationFormat>Affichage à l'écran (4:3)</PresentationFormat>
  <Paragraphs>130</Paragraphs>
  <Slides>15</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Helvetica</vt:lpstr>
      <vt:lpstr>New York</vt:lpstr>
      <vt:lpstr>Times</vt:lpstr>
      <vt:lpstr>Times New Roman</vt:lpstr>
      <vt:lpstr>Thème Office</vt:lpstr>
      <vt:lpstr>L’évaluation des compétences scolaires</vt:lpstr>
      <vt:lpstr>Présentation PowerPoint</vt:lpstr>
      <vt:lpstr>Présentation PowerPoint</vt:lpstr>
      <vt:lpstr>Présentation PowerPoint</vt:lpstr>
      <vt:lpstr>Présentation PowerPoint</vt:lpstr>
      <vt:lpstr>Présentation PowerPoint</vt:lpstr>
      <vt:lpstr>Présentation PowerPoint</vt:lpstr>
      <vt:lpstr>Repeindre la classe 1ère phase</vt:lpstr>
      <vt:lpstr>Tarif du marchand de peinture</vt:lpstr>
      <vt:lpstr>Repeindre la classe 2ème phase</vt:lpstr>
      <vt:lpstr>Repeindre la classe 3ème phase</vt:lpstr>
      <vt:lpstr>Présentation PowerPoint</vt:lpstr>
      <vt:lpstr>Pour savoir si une épreuve  d’évaluation  évalue vraiment des compétences, se poser les questions suivantes : </vt:lpstr>
      <vt:lpstr>Présentation PowerPoint</vt:lpstr>
      <vt:lpstr>Pour en savoir plus : </vt:lpstr>
    </vt:vector>
  </TitlesOfParts>
  <Company>PRIMINFO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dans une approche par compétences</dc:title>
  <dc:creator>PRIMINFO</dc:creator>
  <cp:lastModifiedBy>REY</cp:lastModifiedBy>
  <cp:revision>28</cp:revision>
  <dcterms:created xsi:type="dcterms:W3CDTF">2012-12-08T11:29:30Z</dcterms:created>
  <dcterms:modified xsi:type="dcterms:W3CDTF">2014-10-25T10:49:03Z</dcterms:modified>
</cp:coreProperties>
</file>